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Thin"/>
      <p:regular r:id="rId30"/>
      <p:bold r:id="rId31"/>
      <p:italic r:id="rId32"/>
      <p:boldItalic r:id="rId33"/>
    </p:embeddedFont>
    <p:embeddedFont>
      <p:font typeface="Frank Ruhl Libre Medium"/>
      <p:regular r:id="rId34"/>
      <p:bold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Frank Ruhl Libre"/>
      <p:regular r:id="rId44"/>
      <p:bold r:id="rId45"/>
    </p:embeddedFont>
    <p:embeddedFont>
      <p:font typeface="Libre Baskerville"/>
      <p:regular r:id="rId46"/>
      <p:bold r:id="rId47"/>
      <p:italic r:id="rId48"/>
    </p:embeddedFont>
    <p:embeddedFont>
      <p:font typeface="Roboto Light"/>
      <p:regular r:id="rId49"/>
      <p:bold r:id="rId50"/>
      <p:italic r:id="rId51"/>
      <p:boldItalic r:id="rId52"/>
    </p:embeddedFont>
    <p:embeddedFont>
      <p:font typeface="Frank Ruhl Libre Ligh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FrankRuhlLibre-regular.fntdata"/><Relationship Id="rId43" Type="http://schemas.openxmlformats.org/officeDocument/2006/relationships/font" Target="fonts/Roboto-boldItalic.fntdata"/><Relationship Id="rId46" Type="http://schemas.openxmlformats.org/officeDocument/2006/relationships/font" Target="fonts/LibreBaskerville-regular.fntdata"/><Relationship Id="rId45" Type="http://schemas.openxmlformats.org/officeDocument/2006/relationships/font" Target="fonts/FrankRuhlLibr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ibreBaskerville-italic.fntdata"/><Relationship Id="rId47" Type="http://schemas.openxmlformats.org/officeDocument/2006/relationships/font" Target="fonts/LibreBaskerville-bold.fntdata"/><Relationship Id="rId49" Type="http://schemas.openxmlformats.org/officeDocument/2006/relationships/font" Target="fonts/Roboto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FrankRuhlLibreMedium-bold.fntdata"/><Relationship Id="rId34" Type="http://schemas.openxmlformats.org/officeDocument/2006/relationships/font" Target="fonts/FrankRuhlLibreMedium-regular.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FrankRuhlLibreLight-regular.fntdata"/><Relationship Id="rId52"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FrankRuhlLibreLight-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e7391704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e73917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what dataset (more on that later.)</a:t>
            </a:r>
            <a:endParaRPr/>
          </a:p>
          <a:p>
            <a:pPr indent="0" lvl="0" marL="0" rtl="0" algn="l">
              <a:spcBef>
                <a:spcPts val="0"/>
              </a:spcBef>
              <a:spcAft>
                <a:spcPts val="0"/>
              </a:spcAft>
              <a:buNone/>
            </a:pPr>
            <a:r>
              <a:rPr lang="en"/>
              <a:t>This is a display of </a:t>
            </a:r>
            <a:r>
              <a:rPr lang="en"/>
              <a:t>highest action</a:t>
            </a:r>
            <a:r>
              <a:rPr lang="en"/>
              <a:t>.  The dataset contains information on the highest action for each dispute or incident, and the highest action by each country in each </a:t>
            </a:r>
            <a:r>
              <a:rPr lang="en">
                <a:solidFill>
                  <a:schemeClr val="dk1"/>
                </a:solidFill>
              </a:rPr>
              <a:t>dispute or </a:t>
            </a:r>
            <a:r>
              <a:rPr lang="en"/>
              <a:t>incident.  Our work primarily focused on modelling for this ORDINAL variable, the highest action committed by side(A) and side(B) (two y_targets) in a given </a:t>
            </a:r>
            <a:r>
              <a:rPr i="1" lang="en"/>
              <a:t>incident.</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Disputes in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8e7391704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8e73917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in mind that this is all since 1993 (no USSR)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8e7391704_0_2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8e7391704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again, k</a:t>
            </a:r>
            <a:r>
              <a:rPr lang="en">
                <a:solidFill>
                  <a:schemeClr val="dk1"/>
                </a:solidFill>
              </a:rPr>
              <a:t>eep in mind that this is all since 1993 (no USSR)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8e7391704_0_24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8e7391704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8e7391704_0_2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8e7391704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MIDI and not MIDA?  </a:t>
            </a:r>
            <a:endParaRPr/>
          </a:p>
          <a:p>
            <a:pPr indent="-317500" lvl="0" marL="457200" rtl="0" algn="l">
              <a:spcBef>
                <a:spcPts val="0"/>
              </a:spcBef>
              <a:spcAft>
                <a:spcPts val="0"/>
              </a:spcAft>
              <a:buSzPts val="1400"/>
              <a:buAutoNum type="arabicPeriod"/>
            </a:pPr>
            <a:r>
              <a:rPr lang="en"/>
              <a:t>It’s more useful to predict the intensity of a specific attack than a general conflict</a:t>
            </a:r>
            <a:endParaRPr/>
          </a:p>
          <a:p>
            <a:pPr indent="-317500" lvl="0" marL="457200" rtl="0" algn="l">
              <a:spcBef>
                <a:spcPts val="0"/>
              </a:spcBef>
              <a:spcAft>
                <a:spcPts val="0"/>
              </a:spcAft>
              <a:buSzPts val="1400"/>
              <a:buAutoNum type="arabicPeriod"/>
            </a:pPr>
            <a:r>
              <a:rPr lang="en"/>
              <a:t>Not enough disputes for good predictions - only 800 or so entries.  Due to categorical variables, this parsed poorly with feature dummy encoding bloat.</a:t>
            </a:r>
            <a:endParaRPr/>
          </a:p>
          <a:p>
            <a:pPr indent="-317500" lvl="0" marL="457200" rtl="0" algn="l">
              <a:spcBef>
                <a:spcPts val="0"/>
              </a:spcBef>
              <a:spcAft>
                <a:spcPts val="0"/>
              </a:spcAft>
              <a:buSzPts val="1400"/>
              <a:buAutoNum type="arabicPeriod"/>
            </a:pPr>
            <a:r>
              <a:rPr lang="en"/>
              <a:t>You can always predict the highest action for a dispute by taking the highest action from the incident list, so it’s redundant as well as being less accurate</a:t>
            </a:r>
            <a:endParaRPr/>
          </a:p>
          <a:p>
            <a:pPr indent="0" lvl="0" marL="0" rtl="0" algn="l">
              <a:spcBef>
                <a:spcPts val="0"/>
              </a:spcBef>
              <a:spcAft>
                <a:spcPts val="0"/>
              </a:spcAft>
              <a:buNone/>
            </a:pPr>
            <a:r>
              <a:rPr lang="en"/>
              <a:t>Therefore, all final modelling was performed on MIDI (one record per dispute).  The information from multiple participants was added onto a new dataframe so that each data point entry has information from side A &amp; side 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e7391704_0_2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e7391704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State data is vital for prediction, but the categorical nature of it is difficult to work with.  Moreso since over 150 unique states are represented in the data.  With both states from side A and side B included for each entry, dummy-encoding the state variable (plus year!)  resolves to over 300 features - terrible accuracy.  </a:t>
            </a:r>
            <a:endParaRPr/>
          </a:p>
          <a:p>
            <a:pPr indent="-317500" lvl="0" marL="457200" rtl="0" algn="l">
              <a:spcBef>
                <a:spcPts val="0"/>
              </a:spcBef>
              <a:spcAft>
                <a:spcPts val="0"/>
              </a:spcAft>
              <a:buSzPts val="1400"/>
              <a:buChar char="●"/>
            </a:pPr>
            <a:r>
              <a:rPr lang="en"/>
              <a:t>Grouping by continent is a possible solution, but there’s no telling how to divide them up by continent.  For instance, is Honduran warfare more like the USA or more like Venezuala?  Is Libyan warfare more like Saudi Arabia or more like South Africa?  Strict continents won’t necessarily correlate to meaningful separations in the data.  Furthermore, cultural/political groupings can carry intrinsic bias.  </a:t>
            </a:r>
            <a:endParaRPr/>
          </a:p>
          <a:p>
            <a:pPr indent="-317500" lvl="0" marL="457200" rtl="0" algn="l">
              <a:spcBef>
                <a:spcPts val="0"/>
              </a:spcBef>
              <a:spcAft>
                <a:spcPts val="0"/>
              </a:spcAft>
              <a:buSzPts val="1400"/>
              <a:buChar char="●"/>
            </a:pPr>
            <a:r>
              <a:rPr lang="en"/>
              <a:t>DBScan was run on the data - with distance=3, 7 groups were obtained.  However, these didn’t strike divisions along regional or cultural lines and were hard to interpret due to rounding errors (0.00000e00).  For instance, China, Russia, and the USA have deep political, cultural, and geographical divides - but there are more similarities between them in conduct of warfare than in other geographically/politically/culturally closer states.  (Think back to the top fives!  Familiar faces in a lot of categories).  The DBScan labels improved the models but the models still performed poorly compared to other, less interpretable models.</a:t>
            </a:r>
            <a:endParaRPr/>
          </a:p>
          <a:p>
            <a:pPr indent="-317500" lvl="0" marL="457200" rtl="0" algn="l">
              <a:spcBef>
                <a:spcPts val="0"/>
              </a:spcBef>
              <a:spcAft>
                <a:spcPts val="0"/>
              </a:spcAft>
              <a:buSzPts val="1400"/>
              <a:buChar char="●"/>
            </a:pPr>
            <a:r>
              <a:rPr lang="en"/>
              <a:t>Ultimately, the following preprocessing steps were adopted: dummy-encode the state variables, drop low frequency columns (states that had 3 or less representations in the data, and therefore were not of high predictive utility), and then run PCA on the remaining columns for dimensionality reduction.</a:t>
            </a:r>
            <a:endParaRPr/>
          </a:p>
          <a:p>
            <a:pPr indent="-317500" lvl="0" marL="457200" rtl="0" algn="l">
              <a:spcBef>
                <a:spcPts val="0"/>
              </a:spcBef>
              <a:spcAft>
                <a:spcPts val="0"/>
              </a:spcAft>
              <a:buSzPts val="1400"/>
              <a:buChar char="●"/>
            </a:pPr>
            <a:r>
              <a:rPr lang="en"/>
              <a:t>Several models were run with such preprocessing.  What models, you ask?  Well!  Let us proceed.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8e7391704_0_2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8e7391704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8e7391704_0_2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8e7391704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aside:  why predict for hiact?  Some other variables were attempted to be predicted earlier, such as duration.  With duration there was a significant problem with the data:  with the disputes, there wasn’t enough data for accurate predictions, but the incidents had an impregnable baseline:  of the ~4000 entries, ~3000 had a duration of 1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Forward:  In this slide, there are a lot of metrics. Don’t worry!  The only important ones are SVR and AutoSKLearn.  </a:t>
            </a:r>
            <a:endParaRPr/>
          </a:p>
          <a:p>
            <a:pPr indent="-317500" lvl="0" marL="457200" rtl="0" algn="l">
              <a:spcBef>
                <a:spcPts val="0"/>
              </a:spcBef>
              <a:spcAft>
                <a:spcPts val="0"/>
              </a:spcAft>
              <a:buSzPts val="1400"/>
              <a:buChar char="●"/>
            </a:pPr>
            <a:r>
              <a:rPr lang="en"/>
              <a:t>Ridge Regression:  Least accurate model, for establishing basic predictive ability of models on the dataset.</a:t>
            </a:r>
            <a:endParaRPr/>
          </a:p>
          <a:p>
            <a:pPr indent="-317500" lvl="0" marL="457200" rtl="0" algn="l">
              <a:spcBef>
                <a:spcPts val="0"/>
              </a:spcBef>
              <a:spcAft>
                <a:spcPts val="0"/>
              </a:spcAft>
              <a:buSzPts val="1400"/>
              <a:buChar char="●"/>
            </a:pPr>
            <a:r>
              <a:rPr lang="en"/>
              <a:t>XGBoost Regressor:  Worked surprisingly poorly on the data at hand.</a:t>
            </a:r>
            <a:endParaRPr/>
          </a:p>
          <a:p>
            <a:pPr indent="-317500" lvl="0" marL="457200" rtl="0" algn="l">
              <a:spcBef>
                <a:spcPts val="0"/>
              </a:spcBef>
              <a:spcAft>
                <a:spcPts val="0"/>
              </a:spcAft>
              <a:buSzPts val="1400"/>
              <a:buChar char="●"/>
            </a:pPr>
            <a:r>
              <a:rPr lang="en"/>
              <a:t>Ordinal Regression:  Project by Fabian Pedregosa.  Copied OrdReg functions to create set of predictions.  Although it was decently accurate it was still outperformed by other regression models - probably due to how many categories the ordinal has.  However, I’m glad to have learned it.</a:t>
            </a:r>
            <a:endParaRPr/>
          </a:p>
          <a:p>
            <a:pPr indent="-317500" lvl="0" marL="457200" rtl="0" algn="l">
              <a:spcBef>
                <a:spcPts val="0"/>
              </a:spcBef>
              <a:spcAft>
                <a:spcPts val="0"/>
              </a:spcAft>
              <a:buSzPts val="1400"/>
              <a:buChar char="●"/>
            </a:pPr>
            <a:r>
              <a:rPr lang="en"/>
              <a:t>SVR - Best performing machine, on same par with AutoSKLearn</a:t>
            </a:r>
            <a:endParaRPr/>
          </a:p>
          <a:p>
            <a:pPr indent="-317500" lvl="0" marL="457200" rtl="0" algn="l">
              <a:spcBef>
                <a:spcPts val="0"/>
              </a:spcBef>
              <a:spcAft>
                <a:spcPts val="0"/>
              </a:spcAft>
              <a:buSzPts val="1400"/>
              <a:buChar char="●"/>
            </a:pPr>
            <a:r>
              <a:rPr lang="en"/>
              <a:t>AutoSKLearn:  “</a:t>
            </a:r>
            <a:r>
              <a:rPr i="1" lang="en">
                <a:solidFill>
                  <a:schemeClr val="dk1"/>
                </a:solidFill>
              </a:rPr>
              <a:t>auto-sklearn</a:t>
            </a:r>
            <a:r>
              <a:rPr lang="en">
                <a:solidFill>
                  <a:schemeClr val="dk1"/>
                </a:solidFill>
              </a:rPr>
              <a:t> frees a machine learning user from algorithm selection and hyperparameter tuning. It leverages recent advantages in </a:t>
            </a:r>
            <a:r>
              <a:rPr i="1" lang="en">
                <a:solidFill>
                  <a:schemeClr val="dk1"/>
                </a:solidFill>
              </a:rPr>
              <a:t>Bayesian optimization</a:t>
            </a:r>
            <a:r>
              <a:rPr lang="en">
                <a:solidFill>
                  <a:schemeClr val="dk1"/>
                </a:solidFill>
              </a:rPr>
              <a:t>, </a:t>
            </a:r>
            <a:r>
              <a:rPr i="1" lang="en">
                <a:solidFill>
                  <a:schemeClr val="dk1"/>
                </a:solidFill>
              </a:rPr>
              <a:t>meta-learning</a:t>
            </a:r>
            <a:r>
              <a:rPr lang="en">
                <a:solidFill>
                  <a:schemeClr val="dk1"/>
                </a:solidFill>
              </a:rPr>
              <a:t> and </a:t>
            </a:r>
            <a:r>
              <a:rPr i="1" lang="en">
                <a:solidFill>
                  <a:schemeClr val="dk1"/>
                </a:solidFill>
              </a:rPr>
              <a:t>ensemble construction</a:t>
            </a:r>
            <a:r>
              <a:rPr lang="en">
                <a:solidFill>
                  <a:schemeClr val="dk1"/>
                </a:solidFill>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b8e7391704_0_3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b8e7391704_0_3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  This isn’t an academic research project where variable weights need to be pulled.  The models made are pretty black-box but that’s okay: the best models are predicting well under 1 ordinal category away from perfect (on avg) - it’s trivial to make a computer program that accepts some user information for a new data point and then runs the model on it to create a new set of predictions (see: Mass Mobilizations, group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per State: Similar accuracy to what you’d expect: somewhere between side A and side B.  Some possible disadvantages to this model:  only has one “side” in the conflict to predict on (as opposed to side A and side B); more MIDs sport coalition attacks than coalition defences (there are more side As - harder to predict - in the per-country dataframe than there are side Bs).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b8e7391704_0_35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b8e7391704_0_3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possible that prior to the incident actually occurring that we have no information with which to make a prediction that can predict side A’s highest action level.   In addition, all of these events are not “living”: they are recorded as past events; the data is oriented towards the historical record, not for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‘end-state’ features were already left out of the model dataset in order to simulate a ‘living’ event: outcome, settlement, duration, etc.  (although duration can also be an ongoing variable).  However, it still excels at predicting the reaction of side B in response to side A.  This could theoretically be run on any number of configurations of countries to see likely responses to military disputes from any other one or more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 MAE still means that the model is highly accurate on side A’s ‘hostility level’: (1) No action, (2) Threat of force, (3) Display of force, (4) Use of force, (5) War.  Knowing the difference between what can likely be a threat or a real use of military forces is still immensely useful even if it’s not highly accurate on the more granular hi_action scale.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self and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e7391704_0_36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e7391704_0_3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e7391704_0_36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e7391704_0_3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all of this with VERY few features:  countries, fatality ordinals, revisionism, etc. and came out with very accurate models. With additional data and funding we could produce a wide range of models that could predict far more than this.  What, do you say?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8e7391704_0_3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8e7391704_0_3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what day, time?</a:t>
            </a:r>
            <a:endParaRPr/>
          </a:p>
          <a:p>
            <a:pPr indent="0" lvl="0" marL="0" rtl="0" algn="l">
              <a:spcBef>
                <a:spcPts val="0"/>
              </a:spcBef>
              <a:spcAft>
                <a:spcPts val="0"/>
              </a:spcAft>
              <a:buNone/>
            </a:pPr>
            <a:r>
              <a:rPr lang="en"/>
              <a:t>Where:  Where will a state fortify its border, where will an attack happen?</a:t>
            </a:r>
            <a:endParaRPr/>
          </a:p>
          <a:p>
            <a:pPr indent="0" lvl="0" marL="0" rtl="0" algn="l">
              <a:spcBef>
                <a:spcPts val="0"/>
              </a:spcBef>
              <a:spcAft>
                <a:spcPts val="0"/>
              </a:spcAft>
              <a:buNone/>
            </a:pPr>
            <a:r>
              <a:rPr lang="en"/>
              <a:t>What does this mean?  Anticipating threats, reacting to the enemy before they’ve even acted.  There’s still a long way to go on such a project but as a proof-of-concept we have established that even with minimal data, states can act in machine-predictable patterns.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project, ‘The Science of War’?  [the concept]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we’ll be talking about MIDs - Militarized Interstate Disputes.  Using a publicly available data set we’ve been able to create a model that predicts an ordinal value: the most severe military action that a state commits in a MID incident.  We’ll get into the details of the predictions later, but for now let’s talk  - first of all - about what the MIDs data collection project is; and second, the nature of the data and how it was handled.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iteration of the MID project represent another segment of years added to the total time of recorded data.  The latest iteration, MID5, added 2011-2014 to the dataset, close to almost 200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Science of War, we used data from MID3, MID4, and MID5.  This is because in MID3 the project started recording not only high-level *disputes* between states, but also the separate incidents that constitute the dispute collectively.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move on to talking about what exactly defines a dispute.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Over</a:t>
            </a:r>
            <a:r>
              <a:rPr lang="en">
                <a:latin typeface="Frank Ruhl Libre"/>
                <a:ea typeface="Frank Ruhl Libre"/>
                <a:cs typeface="Frank Ruhl Libre"/>
                <a:sym typeface="Frank Ruhl Libre"/>
              </a:rPr>
              <a:t>t/Intentional:  No covert or unsanctioned military operations.  EX: Stuxnet, the computer virus made in a joint military USA-Isreali operation that destroyed Iran’s nuclear research program, does not qualify as a MID because neither the USA nor Isreal has ever admitted to conducting the operation.</a:t>
            </a:r>
            <a:endParaRPr>
              <a:latin typeface="Frank Ruhl Libre"/>
              <a:ea typeface="Frank Ruhl Libre"/>
              <a:cs typeface="Frank Ruhl Libre"/>
              <a:sym typeface="Frank Ruhl Libre"/>
            </a:endParaRPr>
          </a:p>
          <a:p>
            <a:pPr indent="-317500" lvl="0" marL="457200" rtl="0" algn="l">
              <a:spcBef>
                <a:spcPts val="0"/>
              </a:spcBef>
              <a:spcAft>
                <a:spcPts val="0"/>
              </a:spcAft>
              <a:buSzPts val="1400"/>
              <a:buFont typeface="Frank Ruhl Libre"/>
              <a:buAutoNum type="arabicPeriod"/>
            </a:pPr>
            <a:r>
              <a:rPr lang="en">
                <a:latin typeface="Frank Ruhl Libre"/>
                <a:ea typeface="Frank Ruhl Libre"/>
                <a:cs typeface="Frank Ruhl Libre"/>
                <a:sym typeface="Frank Ruhl Libre"/>
              </a:rPr>
              <a:t>Interstate &amp; Military:  Must be from state to state - EX no civil war.  And it must be between two (or more) state actors, EX ISIS would not qualify bcause they were never an official or sanctioned state actor.</a:t>
            </a:r>
            <a:endParaRPr>
              <a:latin typeface="Frank Ruhl Libre"/>
              <a:ea typeface="Frank Ruhl Libre"/>
              <a:cs typeface="Frank Ruhl Libre"/>
              <a:sym typeface="Frank Ruhl Libre"/>
            </a:endParaRPr>
          </a:p>
          <a:p>
            <a:pPr indent="-317500" lvl="0" marL="457200" rtl="0" algn="l">
              <a:spcBef>
                <a:spcPts val="0"/>
              </a:spcBef>
              <a:spcAft>
                <a:spcPts val="0"/>
              </a:spcAft>
              <a:buSzPts val="1400"/>
              <a:buFont typeface="Frank Ruhl Libre"/>
              <a:buAutoNum type="arabicPeriod"/>
            </a:pPr>
            <a:r>
              <a:rPr lang="en">
                <a:latin typeface="Frank Ruhl Libre"/>
                <a:ea typeface="Frank Ruhl Libre"/>
                <a:cs typeface="Frank Ruhl Libre"/>
                <a:sym typeface="Frank Ruhl Libre"/>
              </a:rPr>
              <a:t>Involuntary: EX: When the Libyan rebels took the capitol during the conflict between Ghaddafi and the UN, the MID ended because all further UN operations within Libya were then at the explicit request of the state actor.  EX: USA drone strikes in Pakistan qualify for a MID, because even though it was later revealed through Wikileaks that the strikes occured at the request of the Pakistani gov’t, the official position of Pakistan has always been that it was a foreign attack.  The project has been consistent about going by the public position of governments.</a:t>
            </a:r>
            <a:endParaRPr>
              <a:latin typeface="Frank Ruhl Libre"/>
              <a:ea typeface="Frank Ruhl Libre"/>
              <a:cs typeface="Frank Ruhl Libre"/>
              <a:sym typeface="Frank Ruhl Libre"/>
            </a:endParaRPr>
          </a:p>
          <a:p>
            <a:pPr indent="0" lvl="0" marL="0" rtl="0" algn="l">
              <a:spcBef>
                <a:spcPts val="0"/>
              </a:spcBef>
              <a:spcAft>
                <a:spcPts val="0"/>
              </a:spcAft>
              <a:buNone/>
            </a:pPr>
            <a:r>
              <a:rPr lang="en">
                <a:latin typeface="Frank Ruhl Libre"/>
                <a:ea typeface="Frank Ruhl Libre"/>
                <a:cs typeface="Frank Ruhl Libre"/>
                <a:sym typeface="Frank Ruhl Libre"/>
              </a:rPr>
              <a:t>The MIDs project, for obvious reasons regarding the heuristic nature of the data, must draw many bright lines about what qualifies and what does not qualify.  Many conflicts are covert or denied, and the veracity of them cannot be discerned, so for the sake of consistent and reliable data the project collects only these public, sanctioned military events.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Disputes are the overarching narrative of a conflict between two or more states.  E</a:t>
            </a:r>
            <a:r>
              <a:rPr lang="en">
                <a:solidFill>
                  <a:schemeClr val="dk1"/>
                </a:solidFill>
              </a:rPr>
              <a:t>ach of the incidents represent a short, distinct period or clearly defined contiguous military action within a dispute.  A dispute must be one or more incidents; incidents cannot exist without belonging to a dispute.  Since 1993, there have (globally) been ~800 unique disputes and ~4000 unique incidents.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Side A is merely the indicator of who engaged in overt military action FIRST.  This is NOT a good indicator of where to assign blame for the conflict; often, Side ‘A’ is responding to a covert operation by Side B.  Nevertheless, there are very important distinctions between these two groups.  What are they, you might ask?  Let us proceed.</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e739170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e73917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2316267" y="304925"/>
            <a:ext cx="4511142" cy="4526109"/>
            <a:chOff x="2316267" y="304925"/>
            <a:chExt cx="4511142" cy="4526109"/>
          </a:xfrm>
        </p:grpSpPr>
        <p:sp>
          <p:nvSpPr>
            <p:cNvPr id="11" name="Google Shape;11;p2"/>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3" name="Google Shape;13;p2"/>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17" name="Google Shape;17;p2"/>
          <p:cNvGrpSpPr/>
          <p:nvPr/>
        </p:nvGrpSpPr>
        <p:grpSpPr>
          <a:xfrm>
            <a:off x="4357664" y="3735189"/>
            <a:ext cx="428350" cy="428530"/>
            <a:chOff x="1191725" y="238125"/>
            <a:chExt cx="5236550" cy="5238750"/>
          </a:xfrm>
        </p:grpSpPr>
        <p:sp>
          <p:nvSpPr>
            <p:cNvPr id="18" name="Google Shape;18;p2"/>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 name="Google Shape;19;p2"/>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20" name="Google Shape;20;p2"/>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21" name="Google Shape;21;p2"/>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22" name="Google Shape;22;p2"/>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11"/>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11"/>
          <p:cNvGrpSpPr/>
          <p:nvPr/>
        </p:nvGrpSpPr>
        <p:grpSpPr>
          <a:xfrm>
            <a:off x="312475" y="304925"/>
            <a:ext cx="8519109" cy="4526109"/>
            <a:chOff x="312475" y="304925"/>
            <a:chExt cx="8519109" cy="4526109"/>
          </a:xfrm>
        </p:grpSpPr>
        <p:sp>
          <p:nvSpPr>
            <p:cNvPr id="154" name="Google Shape;154;p11"/>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56" name="Google Shape;156;p11"/>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2">
    <p:bg>
      <p:bgPr>
        <a:solidFill>
          <a:srgbClr val="B0C6D3"/>
        </a:solidFill>
      </p:bgPr>
    </p:bg>
    <p:spTree>
      <p:nvGrpSpPr>
        <p:cNvPr id="160" name="Shape 160"/>
        <p:cNvGrpSpPr/>
        <p:nvPr/>
      </p:nvGrpSpPr>
      <p:grpSpPr>
        <a:xfrm>
          <a:off x="0" y="0"/>
          <a:ext cx="0" cy="0"/>
          <a:chOff x="0" y="0"/>
          <a:chExt cx="0" cy="0"/>
        </a:xfrm>
      </p:grpSpPr>
      <p:sp>
        <p:nvSpPr>
          <p:cNvPr id="161" name="Google Shape;161;p12"/>
          <p:cNvSpPr/>
          <p:nvPr/>
        </p:nvSpPr>
        <p:spPr>
          <a:xfrm>
            <a:off x="-7650" y="-7650"/>
            <a:ext cx="9151500" cy="5151300"/>
          </a:xfrm>
          <a:prstGeom prst="frame">
            <a:avLst>
              <a:gd fmla="val 4756" name="adj1"/>
            </a:avLst>
          </a:prstGeom>
          <a:solidFill>
            <a:srgbClr val="F2E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62" name="Google Shape;162;p12"/>
          <p:cNvGrpSpPr/>
          <p:nvPr/>
        </p:nvGrpSpPr>
        <p:grpSpPr>
          <a:xfrm>
            <a:off x="114491" y="106842"/>
            <a:ext cx="1127645" cy="1153976"/>
            <a:chOff x="152400" y="152400"/>
            <a:chExt cx="1127645" cy="1153976"/>
          </a:xfrm>
        </p:grpSpPr>
        <p:sp>
          <p:nvSpPr>
            <p:cNvPr id="163" name="Google Shape;163;p12"/>
            <p:cNvSpPr/>
            <p:nvPr/>
          </p:nvSpPr>
          <p:spPr>
            <a:xfrm>
              <a:off x="152400" y="152400"/>
              <a:ext cx="921300" cy="921300"/>
            </a:xfrm>
            <a:prstGeom prst="diagStripe">
              <a:avLst>
                <a:gd fmla="val 50000" name="adj"/>
              </a:avLst>
            </a:prstGeom>
            <a:solidFill>
              <a:srgbClr val="FFFFFF"/>
            </a:solidFill>
            <a:ln>
              <a:noFill/>
            </a:ln>
            <a:effectLst>
              <a:outerShdw blurRad="28575" rotWithShape="0" algn="bl" dir="27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5" y="3874892"/>
            <a:ext cx="1127645" cy="1154423"/>
            <a:chOff x="152400" y="151952"/>
            <a:chExt cx="1127645" cy="1154423"/>
          </a:xfrm>
        </p:grpSpPr>
        <p:sp>
          <p:nvSpPr>
            <p:cNvPr id="167" name="Google Shape;167;p12"/>
            <p:cNvSpPr/>
            <p:nvPr/>
          </p:nvSpPr>
          <p:spPr>
            <a:xfrm>
              <a:off x="152400" y="152400"/>
              <a:ext cx="921300" cy="921300"/>
            </a:xfrm>
            <a:prstGeom prst="diagStripe">
              <a:avLst>
                <a:gd fmla="val 50000" name="adj"/>
              </a:avLst>
            </a:prstGeom>
            <a:solidFill>
              <a:srgbClr val="FFFFFF"/>
            </a:solidFill>
            <a:ln>
              <a:noFill/>
            </a:ln>
            <a:effectLst>
              <a:outerShdw blurRad="28575" rotWithShape="0" algn="bl" dir="135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p:nvPr>
            <p:ph idx="12" type="sldNum"/>
          </p:nvPr>
        </p:nvSpPr>
        <p:spPr>
          <a:xfrm>
            <a:off x="4297650" y="4594775"/>
            <a:ext cx="548700" cy="306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13"/>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3" name="Shape 23"/>
        <p:cNvGrpSpPr/>
        <p:nvPr/>
      </p:nvGrpSpPr>
      <p:grpSpPr>
        <a:xfrm>
          <a:off x="0" y="0"/>
          <a:ext cx="0" cy="0"/>
          <a:chOff x="0" y="0"/>
          <a:chExt cx="0" cy="0"/>
        </a:xfrm>
      </p:grpSpPr>
      <p:grpSp>
        <p:nvGrpSpPr>
          <p:cNvPr id="24" name="Google Shape;24;p3"/>
          <p:cNvGrpSpPr/>
          <p:nvPr/>
        </p:nvGrpSpPr>
        <p:grpSpPr>
          <a:xfrm>
            <a:off x="2316267" y="304925"/>
            <a:ext cx="4511142" cy="4526109"/>
            <a:chOff x="2316267" y="304925"/>
            <a:chExt cx="4511142" cy="4526109"/>
          </a:xfrm>
        </p:grpSpPr>
        <p:sp>
          <p:nvSpPr>
            <p:cNvPr id="25" name="Google Shape;25;p3"/>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27" name="Google Shape;27;p3"/>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 name="Google Shape;31;p3"/>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sz="1600">
                <a:solidFill>
                  <a:srgbClr val="B0C6D3"/>
                </a:solidFill>
              </a:defRPr>
            </a:lvl1pPr>
            <a:lvl2pPr lvl="1" rtl="0" algn="ctr">
              <a:spcBef>
                <a:spcPts val="0"/>
              </a:spcBef>
              <a:spcAft>
                <a:spcPts val="0"/>
              </a:spcAft>
              <a:buSzPts val="1600"/>
              <a:buNone/>
              <a:defRPr sz="1600">
                <a:solidFill>
                  <a:srgbClr val="B0C6D3"/>
                </a:solidFill>
              </a:defRPr>
            </a:lvl2pPr>
            <a:lvl3pPr lvl="2" rtl="0" algn="ctr">
              <a:spcBef>
                <a:spcPts val="0"/>
              </a:spcBef>
              <a:spcAft>
                <a:spcPts val="0"/>
              </a:spcAft>
              <a:buSzPts val="1600"/>
              <a:buNone/>
              <a:defRPr sz="1600">
                <a:solidFill>
                  <a:srgbClr val="B0C6D3"/>
                </a:solidFill>
              </a:defRPr>
            </a:lvl3pPr>
            <a:lvl4pPr lvl="3" rtl="0" algn="ctr">
              <a:spcBef>
                <a:spcPts val="0"/>
              </a:spcBef>
              <a:spcAft>
                <a:spcPts val="0"/>
              </a:spcAft>
              <a:buSzPts val="1600"/>
              <a:buNone/>
              <a:defRPr sz="1600">
                <a:solidFill>
                  <a:srgbClr val="B0C6D3"/>
                </a:solidFill>
              </a:defRPr>
            </a:lvl4pPr>
            <a:lvl5pPr lvl="4" rtl="0" algn="ctr">
              <a:spcBef>
                <a:spcPts val="0"/>
              </a:spcBef>
              <a:spcAft>
                <a:spcPts val="0"/>
              </a:spcAft>
              <a:buSzPts val="1600"/>
              <a:buNone/>
              <a:defRPr sz="1600">
                <a:solidFill>
                  <a:srgbClr val="B0C6D3"/>
                </a:solidFill>
              </a:defRPr>
            </a:lvl5pPr>
            <a:lvl6pPr lvl="5" rtl="0" algn="ctr">
              <a:spcBef>
                <a:spcPts val="0"/>
              </a:spcBef>
              <a:spcAft>
                <a:spcPts val="0"/>
              </a:spcAft>
              <a:buSzPts val="1600"/>
              <a:buNone/>
              <a:defRPr sz="1600">
                <a:solidFill>
                  <a:srgbClr val="B0C6D3"/>
                </a:solidFill>
              </a:defRPr>
            </a:lvl6pPr>
            <a:lvl7pPr lvl="6" rtl="0" algn="ctr">
              <a:spcBef>
                <a:spcPts val="0"/>
              </a:spcBef>
              <a:spcAft>
                <a:spcPts val="0"/>
              </a:spcAft>
              <a:buSzPts val="1600"/>
              <a:buNone/>
              <a:defRPr sz="1600">
                <a:solidFill>
                  <a:srgbClr val="B0C6D3"/>
                </a:solidFill>
              </a:defRPr>
            </a:lvl7pPr>
            <a:lvl8pPr lvl="7" rtl="0" algn="ctr">
              <a:spcBef>
                <a:spcPts val="0"/>
              </a:spcBef>
              <a:spcAft>
                <a:spcPts val="0"/>
              </a:spcAft>
              <a:buSzPts val="1600"/>
              <a:buNone/>
              <a:defRPr sz="1600">
                <a:solidFill>
                  <a:srgbClr val="B0C6D3"/>
                </a:solidFill>
              </a:defRPr>
            </a:lvl8pPr>
            <a:lvl9pPr lvl="8" rtl="0" algn="ctr">
              <a:spcBef>
                <a:spcPts val="0"/>
              </a:spcBef>
              <a:spcAft>
                <a:spcPts val="0"/>
              </a:spcAft>
              <a:buSzPts val="1600"/>
              <a:buNone/>
              <a:defRPr sz="1600">
                <a:solidFill>
                  <a:srgbClr val="B0C6D3"/>
                </a:solidFill>
              </a:defRPr>
            </a:lvl9pPr>
          </a:lstStyle>
          <a:p/>
        </p:txBody>
      </p:sp>
      <p:grpSp>
        <p:nvGrpSpPr>
          <p:cNvPr id="32" name="Google Shape;32;p3"/>
          <p:cNvGrpSpPr/>
          <p:nvPr/>
        </p:nvGrpSpPr>
        <p:grpSpPr>
          <a:xfrm>
            <a:off x="4357664" y="3735189"/>
            <a:ext cx="428350" cy="428530"/>
            <a:chOff x="1191725" y="238125"/>
            <a:chExt cx="5236550" cy="5238750"/>
          </a:xfrm>
        </p:grpSpPr>
        <p:sp>
          <p:nvSpPr>
            <p:cNvPr id="33" name="Google Shape;33;p3"/>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34" name="Google Shape;34;p3"/>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35" name="Google Shape;35;p3"/>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36" name="Google Shape;36;p3"/>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37" name="Google Shape;37;p3"/>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4"/>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2316267" y="304925"/>
            <a:ext cx="4511142" cy="4526109"/>
            <a:chOff x="2316267" y="304925"/>
            <a:chExt cx="4511142" cy="4526109"/>
          </a:xfrm>
        </p:grpSpPr>
        <p:sp>
          <p:nvSpPr>
            <p:cNvPr id="41" name="Google Shape;41;p4"/>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43" name="Google Shape;43;p4"/>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p:nvPr>
            <p:ph idx="1" type="body"/>
          </p:nvPr>
        </p:nvSpPr>
        <p:spPr>
          <a:xfrm>
            <a:off x="3009700" y="1187400"/>
            <a:ext cx="3124500" cy="2768700"/>
          </a:xfrm>
          <a:prstGeom prst="rect">
            <a:avLst/>
          </a:prstGeom>
        </p:spPr>
        <p:txBody>
          <a:bodyPr anchorCtr="0" anchor="ctr" bIns="0" lIns="0" spcFirstLastPara="1" rIns="0" wrap="square" tIns="0">
            <a:noAutofit/>
          </a:bodyPr>
          <a:lstStyle>
            <a:lvl1pPr indent="-342900" lvl="0" marL="457200" rtl="0" algn="ctr">
              <a:spcBef>
                <a:spcPts val="600"/>
              </a:spcBef>
              <a:spcAft>
                <a:spcPts val="0"/>
              </a:spcAft>
              <a:buSzPts val="1800"/>
              <a:buFont typeface="Libre Baskerville"/>
              <a:buChar char="➢"/>
              <a:defRPr i="1" sz="1800">
                <a:latin typeface="Libre Baskerville"/>
                <a:ea typeface="Libre Baskerville"/>
                <a:cs typeface="Libre Baskerville"/>
                <a:sym typeface="Libre Baskerville"/>
              </a:defRPr>
            </a:lvl1pPr>
            <a:lvl2pPr indent="-342900" lvl="1" marL="914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2pPr>
            <a:lvl3pPr indent="-342900" lvl="2" marL="1371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3pPr>
            <a:lvl4pPr indent="-342900" lvl="3" marL="18288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4pPr>
            <a:lvl5pPr indent="-342900" lvl="4" marL="22860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5pPr>
            <a:lvl6pPr indent="-342900" lvl="5" marL="27432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6pPr>
            <a:lvl7pPr indent="-342900" lvl="6" marL="3200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7pPr>
            <a:lvl8pPr indent="-342900" lvl="7" marL="3657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8pPr>
            <a:lvl9pPr indent="-342900" lvl="8" marL="411480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9pPr>
          </a:lstStyle>
          <a:p/>
        </p:txBody>
      </p:sp>
      <p:sp>
        <p:nvSpPr>
          <p:cNvPr id="47" name="Google Shape;47;p4"/>
          <p:cNvSpPr txBox="1"/>
          <p:nvPr/>
        </p:nvSpPr>
        <p:spPr>
          <a:xfrm>
            <a:off x="3593400" y="6289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48" name="Google Shape;48;p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5"/>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312475" y="304925"/>
            <a:ext cx="8519109" cy="4526109"/>
            <a:chOff x="312475" y="304925"/>
            <a:chExt cx="8519109" cy="4526109"/>
          </a:xfrm>
        </p:grpSpPr>
        <p:sp>
          <p:nvSpPr>
            <p:cNvPr id="52" name="Google Shape;52;p5"/>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54" name="Google Shape;54;p5"/>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1" y="1195444"/>
            <a:ext cx="277537" cy="277654"/>
            <a:chOff x="1191725" y="238125"/>
            <a:chExt cx="5236550" cy="5238750"/>
          </a:xfrm>
        </p:grpSpPr>
        <p:sp>
          <p:nvSpPr>
            <p:cNvPr id="58" name="Google Shape;58;p5"/>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59" name="Google Shape;59;p5"/>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0" name="Google Shape;60;p5"/>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1" name="Google Shape;61;p5"/>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2" name="Google Shape;62;p5"/>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63" name="Google Shape;63;p5"/>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4" name="Google Shape;64;p5"/>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65" name="Google Shape;65;p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background">
  <p:cSld name="TITLE_AND_BODY_1">
    <p:bg>
      <p:bgPr>
        <a:blipFill>
          <a:blip r:embed="rId2">
            <a:alphaModFix/>
          </a:blip>
          <a:stretch>
            <a:fillRect/>
          </a:stretch>
        </a:blipFill>
      </p:bgPr>
    </p:bg>
    <p:spTree>
      <p:nvGrpSpPr>
        <p:cNvPr id="66" name="Shape 66"/>
        <p:cNvGrpSpPr/>
        <p:nvPr/>
      </p:nvGrpSpPr>
      <p:grpSpPr>
        <a:xfrm>
          <a:off x="0" y="0"/>
          <a:ext cx="0" cy="0"/>
          <a:chOff x="0" y="0"/>
          <a:chExt cx="0" cy="0"/>
        </a:xfrm>
      </p:grpSpPr>
      <p:grpSp>
        <p:nvGrpSpPr>
          <p:cNvPr id="67" name="Google Shape;67;p6"/>
          <p:cNvGrpSpPr/>
          <p:nvPr/>
        </p:nvGrpSpPr>
        <p:grpSpPr>
          <a:xfrm>
            <a:off x="325492" y="304925"/>
            <a:ext cx="4511142" cy="4526109"/>
            <a:chOff x="2316267" y="304925"/>
            <a:chExt cx="4511142" cy="4526109"/>
          </a:xfrm>
        </p:grpSpPr>
        <p:sp>
          <p:nvSpPr>
            <p:cNvPr id="68" name="Google Shape;68;p6"/>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70" name="Google Shape;70;p6"/>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796444" y="1424044"/>
            <a:ext cx="277537" cy="277654"/>
            <a:chOff x="1191725" y="238125"/>
            <a:chExt cx="5236550" cy="5238750"/>
          </a:xfrm>
        </p:grpSpPr>
        <p:sp>
          <p:nvSpPr>
            <p:cNvPr id="74" name="Google Shape;74;p6"/>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75" name="Google Shape;75;p6"/>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76" name="Google Shape;76;p6"/>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77" name="Google Shape;77;p6"/>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78" name="Google Shape;78;p6"/>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79" name="Google Shape;79;p6"/>
          <p:cNvSpPr txBox="1"/>
          <p:nvPr>
            <p:ph type="title"/>
          </p:nvPr>
        </p:nvSpPr>
        <p:spPr>
          <a:xfrm>
            <a:off x="796450" y="845975"/>
            <a:ext cx="3553500" cy="548700"/>
          </a:xfrm>
          <a:prstGeom prst="rect">
            <a:avLst/>
          </a:prstGeom>
        </p:spPr>
        <p:txBody>
          <a:bodyPr anchorCtr="0" anchor="b" bIns="0" lIns="0" spcFirstLastPara="1" rIns="0" wrap="square" tIns="0">
            <a:noAutofit/>
          </a:bodyPr>
          <a:lstStyle>
            <a:lvl1pPr lvl="0" rtl="0" algn="l">
              <a:spcBef>
                <a:spcPts val="0"/>
              </a:spcBef>
              <a:spcAft>
                <a:spcPts val="0"/>
              </a:spcAft>
              <a:buSzPts val="1600"/>
              <a:buNone/>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
        <p:nvSpPr>
          <p:cNvPr id="80" name="Google Shape;80;p6"/>
          <p:cNvSpPr txBox="1"/>
          <p:nvPr>
            <p:ph idx="1" type="body"/>
          </p:nvPr>
        </p:nvSpPr>
        <p:spPr>
          <a:xfrm>
            <a:off x="796450" y="1792325"/>
            <a:ext cx="3553500" cy="24045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1" name="Google Shape;81;p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7"/>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312475" y="304925"/>
            <a:ext cx="8519109" cy="4526109"/>
            <a:chOff x="312475" y="304925"/>
            <a:chExt cx="8519109" cy="4526109"/>
          </a:xfrm>
        </p:grpSpPr>
        <p:sp>
          <p:nvSpPr>
            <p:cNvPr id="85" name="Google Shape;85;p7"/>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87" name="Google Shape;87;p7"/>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4433231" y="1195444"/>
            <a:ext cx="277537" cy="277654"/>
            <a:chOff x="1191725" y="238125"/>
            <a:chExt cx="5236550" cy="5238750"/>
          </a:xfrm>
        </p:grpSpPr>
        <p:sp>
          <p:nvSpPr>
            <p:cNvPr id="91" name="Google Shape;91;p7"/>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92" name="Google Shape;92;p7"/>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93" name="Google Shape;93;p7"/>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94" name="Google Shape;94;p7"/>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95" name="Google Shape;95;p7"/>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96" name="Google Shape;96;p7"/>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7" name="Google Shape;97;p7"/>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98" name="Google Shape;98;p7"/>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99" name="Google Shape;99;p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8"/>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8"/>
          <p:cNvGrpSpPr/>
          <p:nvPr/>
        </p:nvGrpSpPr>
        <p:grpSpPr>
          <a:xfrm>
            <a:off x="312475" y="304925"/>
            <a:ext cx="8519109" cy="4526109"/>
            <a:chOff x="312475" y="304925"/>
            <a:chExt cx="8519109" cy="4526109"/>
          </a:xfrm>
        </p:grpSpPr>
        <p:sp>
          <p:nvSpPr>
            <p:cNvPr id="103" name="Google Shape;103;p8"/>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05" name="Google Shape;105;p8"/>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4433231" y="1195444"/>
            <a:ext cx="277537" cy="277654"/>
            <a:chOff x="1191725" y="238125"/>
            <a:chExt cx="5236550" cy="5238750"/>
          </a:xfrm>
        </p:grpSpPr>
        <p:sp>
          <p:nvSpPr>
            <p:cNvPr id="109" name="Google Shape;109;p8"/>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10" name="Google Shape;110;p8"/>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11" name="Google Shape;111;p8"/>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12" name="Google Shape;112;p8"/>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13" name="Google Shape;113;p8"/>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14" name="Google Shape;114;p8"/>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5" name="Google Shape;115;p8"/>
          <p:cNvSpPr txBox="1"/>
          <p:nvPr>
            <p:ph idx="1" type="body"/>
          </p:nvPr>
        </p:nvSpPr>
        <p:spPr>
          <a:xfrm>
            <a:off x="10032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6" name="Google Shape;116;p8"/>
          <p:cNvSpPr txBox="1"/>
          <p:nvPr>
            <p:ph idx="2" type="body"/>
          </p:nvPr>
        </p:nvSpPr>
        <p:spPr>
          <a:xfrm>
            <a:off x="34551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7" name="Google Shape;117;p8"/>
          <p:cNvSpPr txBox="1"/>
          <p:nvPr>
            <p:ph idx="3" type="body"/>
          </p:nvPr>
        </p:nvSpPr>
        <p:spPr>
          <a:xfrm>
            <a:off x="5907003"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8" name="Google Shape;118;p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9"/>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a:off x="312475" y="304925"/>
            <a:ext cx="8519109" cy="4526109"/>
            <a:chOff x="312475" y="304925"/>
            <a:chExt cx="8519109" cy="4526109"/>
          </a:xfrm>
        </p:grpSpPr>
        <p:sp>
          <p:nvSpPr>
            <p:cNvPr id="122" name="Google Shape;122;p9"/>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24" name="Google Shape;124;p9"/>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4433231" y="1195444"/>
            <a:ext cx="277537" cy="277654"/>
            <a:chOff x="1191725" y="238125"/>
            <a:chExt cx="5236550" cy="5238750"/>
          </a:xfrm>
        </p:grpSpPr>
        <p:sp>
          <p:nvSpPr>
            <p:cNvPr id="128" name="Google Shape;128;p9"/>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9" name="Google Shape;129;p9"/>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0" name="Google Shape;130;p9"/>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1" name="Google Shape;131;p9"/>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2" name="Google Shape;132;p9"/>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33" name="Google Shape;133;p9"/>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4" name="Google Shape;134;p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10"/>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0"/>
          <p:cNvGrpSpPr/>
          <p:nvPr/>
        </p:nvGrpSpPr>
        <p:grpSpPr>
          <a:xfrm>
            <a:off x="312475" y="304925"/>
            <a:ext cx="8519109" cy="4526109"/>
            <a:chOff x="312475" y="304925"/>
            <a:chExt cx="8519109" cy="4526109"/>
          </a:xfrm>
        </p:grpSpPr>
        <p:sp>
          <p:nvSpPr>
            <p:cNvPr id="138" name="Google Shape;138;p10"/>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40" name="Google Shape;140;p10"/>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41" name="Google Shape;141;p10"/>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2" name="Google Shape;142;p10"/>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43" name="Google Shape;143;p10"/>
          <p:cNvGrpSpPr/>
          <p:nvPr/>
        </p:nvGrpSpPr>
        <p:grpSpPr>
          <a:xfrm>
            <a:off x="4433231" y="3823844"/>
            <a:ext cx="277537" cy="277654"/>
            <a:chOff x="1191725" y="238125"/>
            <a:chExt cx="5236550" cy="5238750"/>
          </a:xfrm>
        </p:grpSpPr>
        <p:sp>
          <p:nvSpPr>
            <p:cNvPr id="144" name="Google Shape;144;p10"/>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5" name="Google Shape;145;p10"/>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6" name="Google Shape;146;p10"/>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7" name="Google Shape;147;p10"/>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8" name="Google Shape;148;p10"/>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49" name="Google Shape;149;p10"/>
          <p:cNvSpPr txBox="1"/>
          <p:nvPr>
            <p:ph idx="1" type="body"/>
          </p:nvPr>
        </p:nvSpPr>
        <p:spPr>
          <a:xfrm>
            <a:off x="735200" y="4101500"/>
            <a:ext cx="7673700" cy="277500"/>
          </a:xfrm>
          <a:prstGeom prst="rect">
            <a:avLst/>
          </a:prstGeom>
        </p:spPr>
        <p:txBody>
          <a:bodyPr anchorCtr="0" anchor="t" bIns="0" lIns="0" spcFirstLastPara="1" rIns="0" wrap="square" tIns="0">
            <a:noAutofit/>
          </a:bodyPr>
          <a:lstStyle>
            <a:lvl1pPr indent="-228600" lvl="0" marL="457200" algn="ctr">
              <a:spcBef>
                <a:spcPts val="360"/>
              </a:spcBef>
              <a:spcAft>
                <a:spcPts val="0"/>
              </a:spcAft>
              <a:buClr>
                <a:srgbClr val="8A9BA6"/>
              </a:buClr>
              <a:buSzPts val="1400"/>
              <a:buNone/>
              <a:defRPr i="1" sz="1400">
                <a:solidFill>
                  <a:srgbClr val="8A9BA6"/>
                </a:solidFill>
              </a:defRPr>
            </a:lvl1pPr>
          </a:lstStyle>
          <a:p/>
        </p:txBody>
      </p:sp>
      <p:sp>
        <p:nvSpPr>
          <p:cNvPr id="150" name="Google Shape;150;p1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03200" y="617375"/>
            <a:ext cx="7137600" cy="5487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1pPr>
            <a:lvl2pPr lvl="1"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2pPr>
            <a:lvl3pPr lvl="2"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3pPr>
            <a:lvl4pPr lvl="3"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4pPr>
            <a:lvl5pPr lvl="4"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5pPr>
            <a:lvl6pPr lvl="5"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6pPr>
            <a:lvl7pPr lvl="6"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7pPr>
            <a:lvl8pPr lvl="7"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8pPr>
            <a:lvl9pPr lvl="8"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9pPr>
          </a:lstStyle>
          <a:p/>
        </p:txBody>
      </p:sp>
      <p:sp>
        <p:nvSpPr>
          <p:cNvPr id="7" name="Google Shape;7;p1"/>
          <p:cNvSpPr txBox="1"/>
          <p:nvPr>
            <p:ph idx="1" type="body"/>
          </p:nvPr>
        </p:nvSpPr>
        <p:spPr>
          <a:xfrm>
            <a:off x="1003200" y="1563725"/>
            <a:ext cx="7137600" cy="27603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indent="-381000" lvl="1" marL="9144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indent="-381000" lvl="2" marL="13716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indent="-381000" lvl="3" marL="18288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indent="-381000" lvl="4" marL="2286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indent="-381000" lvl="5" marL="27432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indent="-381000" lvl="6" marL="32004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indent="-381000" lvl="7" marL="36576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indent="-381000" lvl="8" marL="41148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p:txBody>
      </p:sp>
      <p:sp>
        <p:nvSpPr>
          <p:cNvPr id="8" name="Google Shape;8;p1"/>
          <p:cNvSpPr txBox="1"/>
          <p:nvPr>
            <p:ph idx="12" type="sldNum"/>
          </p:nvPr>
        </p:nvSpPr>
        <p:spPr>
          <a:xfrm>
            <a:off x="4297650" y="4594775"/>
            <a:ext cx="548700" cy="548700"/>
          </a:xfrm>
          <a:prstGeom prst="rect">
            <a:avLst/>
          </a:prstGeom>
          <a:noFill/>
          <a:ln>
            <a:noFill/>
          </a:ln>
          <a:effectLst>
            <a:outerShdw blurRad="42863" rotWithShape="0" algn="bl" dir="5400000" dist="9525">
              <a:srgbClr val="000000">
                <a:alpha val="40000"/>
              </a:srgbClr>
            </a:outerShdw>
          </a:effectLst>
        </p:spPr>
        <p:txBody>
          <a:bodyPr anchorCtr="0" anchor="ctr" bIns="0" lIns="0" spcFirstLastPara="1" rIns="0" wrap="square" tIns="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www.slidescarnival.com/" TargetMode="External"/><Relationship Id="rId4" Type="http://schemas.openxmlformats.org/officeDocument/2006/relationships/hyperlink" Target="https://www.davidrumsey.com/" TargetMode="External"/><Relationship Id="rId5" Type="http://schemas.openxmlformats.org/officeDocument/2006/relationships/hyperlink" Target="http://unsplas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rPr>
              <a:t>THE </a:t>
            </a:r>
            <a:r>
              <a:rPr lang="en">
                <a:solidFill>
                  <a:schemeClr val="accent2"/>
                </a:solidFill>
              </a:rPr>
              <a:t>SCIENCE</a:t>
            </a:r>
            <a:r>
              <a:rPr lang="en"/>
              <a:t> </a:t>
            </a:r>
            <a:r>
              <a:rPr lang="en">
                <a:solidFill>
                  <a:schemeClr val="dk1"/>
                </a:solidFill>
              </a:rPr>
              <a:t>OF WAR</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3"/>
          <p:cNvPicPr preferRelativeResize="0"/>
          <p:nvPr/>
        </p:nvPicPr>
        <p:blipFill>
          <a:blip r:embed="rId3">
            <a:alphaModFix/>
          </a:blip>
          <a:stretch>
            <a:fillRect/>
          </a:stretch>
        </p:blipFill>
        <p:spPr>
          <a:xfrm>
            <a:off x="5379750" y="0"/>
            <a:ext cx="3222950" cy="5143501"/>
          </a:xfrm>
          <a:prstGeom prst="rect">
            <a:avLst/>
          </a:prstGeom>
          <a:noFill/>
          <a:ln>
            <a:noFill/>
          </a:ln>
        </p:spPr>
      </p:pic>
      <p:pic>
        <p:nvPicPr>
          <p:cNvPr id="242" name="Google Shape;242;p23"/>
          <p:cNvPicPr preferRelativeResize="0"/>
          <p:nvPr/>
        </p:nvPicPr>
        <p:blipFill>
          <a:blip r:embed="rId4">
            <a:alphaModFix/>
          </a:blip>
          <a:stretch>
            <a:fillRect/>
          </a:stretch>
        </p:blipFill>
        <p:spPr>
          <a:xfrm>
            <a:off x="3667125" y="809625"/>
            <a:ext cx="1657350" cy="1390650"/>
          </a:xfrm>
          <a:prstGeom prst="rect">
            <a:avLst/>
          </a:prstGeom>
          <a:noFill/>
          <a:ln>
            <a:noFill/>
          </a:ln>
        </p:spPr>
      </p:pic>
      <p:sp>
        <p:nvSpPr>
          <p:cNvPr id="243" name="Google Shape;243;p23"/>
          <p:cNvSpPr txBox="1"/>
          <p:nvPr>
            <p:ph type="title"/>
          </p:nvPr>
        </p:nvSpPr>
        <p:spPr>
          <a:xfrm>
            <a:off x="948475" y="769775"/>
            <a:ext cx="29397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HIGHEST ACTION</a:t>
            </a:r>
            <a:endParaRPr/>
          </a:p>
        </p:txBody>
      </p:sp>
      <p:sp>
        <p:nvSpPr>
          <p:cNvPr id="244" name="Google Shape;244;p23"/>
          <p:cNvSpPr txBox="1"/>
          <p:nvPr>
            <p:ph idx="1" type="body"/>
          </p:nvPr>
        </p:nvSpPr>
        <p:spPr>
          <a:xfrm>
            <a:off x="1128050" y="1713200"/>
            <a:ext cx="2623800" cy="23400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1800"/>
              <a:t>This feature encodes the highest action committed by any state within a dispute or incident, or the highest action committed by each state involved in the dispute.*</a:t>
            </a:r>
            <a:endParaRPr sz="1800"/>
          </a:p>
        </p:txBody>
      </p:sp>
      <p:sp>
        <p:nvSpPr>
          <p:cNvPr id="245" name="Google Shape;245;p23"/>
          <p:cNvSpPr txBox="1"/>
          <p:nvPr>
            <p:ph idx="12" type="sldNum"/>
          </p:nvPr>
        </p:nvSpPr>
        <p:spPr>
          <a:xfrm>
            <a:off x="4297650" y="469432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46" name="Google Shape;246;p23"/>
          <p:cNvGrpSpPr/>
          <p:nvPr/>
        </p:nvGrpSpPr>
        <p:grpSpPr>
          <a:xfrm>
            <a:off x="5555401" y="1049887"/>
            <a:ext cx="2939827" cy="213337"/>
            <a:chOff x="1593000" y="2322568"/>
            <a:chExt cx="2939827" cy="643356"/>
          </a:xfrm>
        </p:grpSpPr>
        <p:sp>
          <p:nvSpPr>
            <p:cNvPr id="247" name="Google Shape;247;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48" name="Google Shape;248;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49" name="Google Shape;249;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declare war</a:t>
              </a:r>
              <a:endParaRPr sz="1000">
                <a:solidFill>
                  <a:srgbClr val="FFFFFF"/>
                </a:solidFill>
                <a:latin typeface="Frank Ruhl Libre"/>
                <a:ea typeface="Frank Ruhl Libre"/>
                <a:cs typeface="Frank Ruhl Libre"/>
                <a:sym typeface="Frank Ruhl Libre"/>
              </a:endParaRPr>
            </a:p>
          </p:txBody>
        </p:sp>
        <p:sp>
          <p:nvSpPr>
            <p:cNvPr id="250" name="Google Shape;250;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51" name="Google Shape;251;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4</a:t>
              </a:r>
              <a:endParaRPr sz="1800">
                <a:solidFill>
                  <a:srgbClr val="FFFFFF"/>
                </a:solidFill>
                <a:latin typeface="Frank Ruhl Libre Light"/>
                <a:ea typeface="Frank Ruhl Libre Light"/>
                <a:cs typeface="Frank Ruhl Libre Light"/>
                <a:sym typeface="Frank Ruhl Libre Light"/>
              </a:endParaRPr>
            </a:p>
          </p:txBody>
        </p:sp>
      </p:grpSp>
      <p:grpSp>
        <p:nvGrpSpPr>
          <p:cNvPr id="252" name="Google Shape;252;p23"/>
          <p:cNvGrpSpPr/>
          <p:nvPr/>
        </p:nvGrpSpPr>
        <p:grpSpPr>
          <a:xfrm>
            <a:off x="5555401" y="832775"/>
            <a:ext cx="2939827" cy="213337"/>
            <a:chOff x="1593000" y="2322568"/>
            <a:chExt cx="2939827" cy="643356"/>
          </a:xfrm>
        </p:grpSpPr>
        <p:sp>
          <p:nvSpPr>
            <p:cNvPr id="253" name="Google Shape;253;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54" name="Google Shape;254;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55" name="Google Shape;255;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occupy territory</a:t>
              </a:r>
              <a:endParaRPr sz="1000">
                <a:solidFill>
                  <a:srgbClr val="FFFFFF"/>
                </a:solidFill>
                <a:latin typeface="Frank Ruhl Libre"/>
                <a:ea typeface="Frank Ruhl Libre"/>
                <a:cs typeface="Frank Ruhl Libre"/>
                <a:sym typeface="Frank Ruhl Libre"/>
              </a:endParaRPr>
            </a:p>
          </p:txBody>
        </p:sp>
        <p:sp>
          <p:nvSpPr>
            <p:cNvPr id="256" name="Google Shape;256;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57" name="Google Shape;257;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3</a:t>
              </a:r>
              <a:endParaRPr sz="1800">
                <a:solidFill>
                  <a:srgbClr val="FFFFFF"/>
                </a:solidFill>
                <a:latin typeface="Frank Ruhl Libre Light"/>
                <a:ea typeface="Frank Ruhl Libre Light"/>
                <a:cs typeface="Frank Ruhl Libre Light"/>
                <a:sym typeface="Frank Ruhl Libre Light"/>
              </a:endParaRPr>
            </a:p>
          </p:txBody>
        </p:sp>
      </p:grpSp>
      <p:grpSp>
        <p:nvGrpSpPr>
          <p:cNvPr id="258" name="Google Shape;258;p23"/>
          <p:cNvGrpSpPr/>
          <p:nvPr/>
        </p:nvGrpSpPr>
        <p:grpSpPr>
          <a:xfrm>
            <a:off x="5555401" y="615654"/>
            <a:ext cx="2939827" cy="213337"/>
            <a:chOff x="1593000" y="2322568"/>
            <a:chExt cx="2939827" cy="643356"/>
          </a:xfrm>
        </p:grpSpPr>
        <p:sp>
          <p:nvSpPr>
            <p:cNvPr id="259" name="Google Shape;259;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0" name="Google Shape;260;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1" name="Google Shape;261;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blockade</a:t>
              </a:r>
              <a:endParaRPr sz="1000">
                <a:solidFill>
                  <a:srgbClr val="FFFFFF"/>
                </a:solidFill>
                <a:latin typeface="Frank Ruhl Libre"/>
                <a:ea typeface="Frank Ruhl Libre"/>
                <a:cs typeface="Frank Ruhl Libre"/>
                <a:sym typeface="Frank Ruhl Libre"/>
              </a:endParaRPr>
            </a:p>
          </p:txBody>
        </p:sp>
        <p:sp>
          <p:nvSpPr>
            <p:cNvPr id="262" name="Google Shape;262;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3" name="Google Shape;263;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2</a:t>
              </a:r>
              <a:endParaRPr sz="1800">
                <a:solidFill>
                  <a:srgbClr val="FFFFFF"/>
                </a:solidFill>
                <a:latin typeface="Frank Ruhl Libre Light"/>
                <a:ea typeface="Frank Ruhl Libre Light"/>
                <a:cs typeface="Frank Ruhl Libre Light"/>
                <a:sym typeface="Frank Ruhl Libre Light"/>
              </a:endParaRPr>
            </a:p>
          </p:txBody>
        </p:sp>
      </p:grpSp>
      <p:grpSp>
        <p:nvGrpSpPr>
          <p:cNvPr id="264" name="Google Shape;264;p23"/>
          <p:cNvGrpSpPr/>
          <p:nvPr/>
        </p:nvGrpSpPr>
        <p:grpSpPr>
          <a:xfrm>
            <a:off x="5555401" y="398545"/>
            <a:ext cx="2939827" cy="213337"/>
            <a:chOff x="1593000" y="2322568"/>
            <a:chExt cx="2939827" cy="643356"/>
          </a:xfrm>
        </p:grpSpPr>
        <p:sp>
          <p:nvSpPr>
            <p:cNvPr id="265" name="Google Shape;265;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6" name="Google Shape;266;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7" name="Google Shape;267;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use force</a:t>
              </a:r>
              <a:endParaRPr sz="1000">
                <a:solidFill>
                  <a:srgbClr val="FFFFFF"/>
                </a:solidFill>
                <a:latin typeface="Frank Ruhl Libre"/>
                <a:ea typeface="Frank Ruhl Libre"/>
                <a:cs typeface="Frank Ruhl Libre"/>
                <a:sym typeface="Frank Ruhl Libre"/>
              </a:endParaRPr>
            </a:p>
          </p:txBody>
        </p:sp>
        <p:sp>
          <p:nvSpPr>
            <p:cNvPr id="268" name="Google Shape;268;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69" name="Google Shape;269;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a:t>
              </a:r>
              <a:endParaRPr sz="1800">
                <a:solidFill>
                  <a:srgbClr val="FFFFFF"/>
                </a:solidFill>
                <a:latin typeface="Frank Ruhl Libre Light"/>
                <a:ea typeface="Frank Ruhl Libre Light"/>
                <a:cs typeface="Frank Ruhl Libre Light"/>
                <a:sym typeface="Frank Ruhl Libre Light"/>
              </a:endParaRPr>
            </a:p>
          </p:txBody>
        </p:sp>
      </p:grpSp>
      <p:grpSp>
        <p:nvGrpSpPr>
          <p:cNvPr id="270" name="Google Shape;270;p23"/>
          <p:cNvGrpSpPr/>
          <p:nvPr/>
        </p:nvGrpSpPr>
        <p:grpSpPr>
          <a:xfrm>
            <a:off x="5555401" y="181430"/>
            <a:ext cx="2939827" cy="213337"/>
            <a:chOff x="1593000" y="2322568"/>
            <a:chExt cx="2939827" cy="643356"/>
          </a:xfrm>
        </p:grpSpPr>
        <p:sp>
          <p:nvSpPr>
            <p:cNvPr id="271" name="Google Shape;271;p23"/>
            <p:cNvSpPr/>
            <p:nvPr/>
          </p:nvSpPr>
          <p:spPr>
            <a:xfrm flipH="1">
              <a:off x="2283025" y="2322575"/>
              <a:ext cx="1844400" cy="642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72" name="Google Shape;272;p23"/>
            <p:cNvSpPr/>
            <p:nvPr/>
          </p:nvSpPr>
          <p:spPr>
            <a:xfrm rot="-5400000">
              <a:off x="3501574" y="1934671"/>
              <a:ext cx="643356" cy="1419149"/>
            </a:xfrm>
            <a:prstGeom prst="flowChartOffpageConnector">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73" name="Google Shape;273;p23"/>
            <p:cNvSpPr/>
            <p:nvPr/>
          </p:nvSpPr>
          <p:spPr>
            <a:xfrm>
              <a:off x="2342625" y="2399951"/>
              <a:ext cx="1940700" cy="495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No militarized action</a:t>
              </a:r>
              <a:endParaRPr sz="1000">
                <a:solidFill>
                  <a:srgbClr val="FFFFFF"/>
                </a:solidFill>
                <a:latin typeface="Frank Ruhl Libre"/>
                <a:ea typeface="Frank Ruhl Libre"/>
                <a:cs typeface="Frank Ruhl Libre"/>
                <a:sym typeface="Frank Ruhl Libre"/>
              </a:endParaRPr>
            </a:p>
          </p:txBody>
        </p:sp>
        <p:sp>
          <p:nvSpPr>
            <p:cNvPr id="274" name="Google Shape;274;p23"/>
            <p:cNvSpPr/>
            <p:nvPr/>
          </p:nvSpPr>
          <p:spPr>
            <a:xfrm>
              <a:off x="1593000" y="2322568"/>
              <a:ext cx="690000" cy="642300"/>
            </a:xfrm>
            <a:prstGeom prst="rect">
              <a:avLst/>
            </a:prstGeom>
            <a:solidFill>
              <a:srgbClr val="4A86E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75" name="Google Shape;275;p23"/>
            <p:cNvSpPr/>
            <p:nvPr/>
          </p:nvSpPr>
          <p:spPr>
            <a:xfrm>
              <a:off x="1593000" y="2322575"/>
              <a:ext cx="690000" cy="6426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0</a:t>
              </a:r>
              <a:endParaRPr sz="1800">
                <a:solidFill>
                  <a:srgbClr val="FFFFFF"/>
                </a:solidFill>
                <a:latin typeface="Frank Ruhl Libre Light"/>
                <a:ea typeface="Frank Ruhl Libre Light"/>
                <a:cs typeface="Frank Ruhl Libre Light"/>
                <a:sym typeface="Frank Ruhl Libre Light"/>
              </a:endParaRPr>
            </a:p>
          </p:txBody>
        </p:sp>
      </p:grpSp>
      <p:grpSp>
        <p:nvGrpSpPr>
          <p:cNvPr id="276" name="Google Shape;276;p23"/>
          <p:cNvGrpSpPr/>
          <p:nvPr/>
        </p:nvGrpSpPr>
        <p:grpSpPr>
          <a:xfrm>
            <a:off x="5555401" y="2135637"/>
            <a:ext cx="2939827" cy="213337"/>
            <a:chOff x="1593000" y="2322568"/>
            <a:chExt cx="2939827" cy="643356"/>
          </a:xfrm>
        </p:grpSpPr>
        <p:sp>
          <p:nvSpPr>
            <p:cNvPr id="277" name="Google Shape;277;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78" name="Google Shape;278;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79" name="Google Shape;279;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Nuclear alert</a:t>
              </a:r>
              <a:endParaRPr sz="1000">
                <a:solidFill>
                  <a:srgbClr val="FFFFFF"/>
                </a:solidFill>
                <a:latin typeface="Frank Ruhl Libre"/>
                <a:ea typeface="Frank Ruhl Libre"/>
                <a:cs typeface="Frank Ruhl Libre"/>
                <a:sym typeface="Frank Ruhl Libre"/>
              </a:endParaRPr>
            </a:p>
          </p:txBody>
        </p:sp>
        <p:sp>
          <p:nvSpPr>
            <p:cNvPr id="280" name="Google Shape;280;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81" name="Google Shape;281;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9</a:t>
              </a:r>
              <a:endParaRPr sz="1800">
                <a:solidFill>
                  <a:srgbClr val="FFFFFF"/>
                </a:solidFill>
                <a:latin typeface="Frank Ruhl Libre Light"/>
                <a:ea typeface="Frank Ruhl Libre Light"/>
                <a:cs typeface="Frank Ruhl Libre Light"/>
                <a:sym typeface="Frank Ruhl Libre Light"/>
              </a:endParaRPr>
            </a:p>
          </p:txBody>
        </p:sp>
      </p:grpSp>
      <p:grpSp>
        <p:nvGrpSpPr>
          <p:cNvPr id="282" name="Google Shape;282;p23"/>
          <p:cNvGrpSpPr/>
          <p:nvPr/>
        </p:nvGrpSpPr>
        <p:grpSpPr>
          <a:xfrm>
            <a:off x="5555401" y="1918525"/>
            <a:ext cx="2939827" cy="213337"/>
            <a:chOff x="1593000" y="2322568"/>
            <a:chExt cx="2939827" cy="643356"/>
          </a:xfrm>
        </p:grpSpPr>
        <p:sp>
          <p:nvSpPr>
            <p:cNvPr id="283" name="Google Shape;283;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84" name="Google Shape;284;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85" name="Google Shape;285;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Alert</a:t>
              </a:r>
              <a:endParaRPr sz="1000">
                <a:solidFill>
                  <a:srgbClr val="FFFFFF"/>
                </a:solidFill>
                <a:latin typeface="Frank Ruhl Libre"/>
                <a:ea typeface="Frank Ruhl Libre"/>
                <a:cs typeface="Frank Ruhl Libre"/>
                <a:sym typeface="Frank Ruhl Libre"/>
              </a:endParaRPr>
            </a:p>
          </p:txBody>
        </p:sp>
        <p:sp>
          <p:nvSpPr>
            <p:cNvPr id="286" name="Google Shape;286;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87" name="Google Shape;287;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8</a:t>
              </a:r>
              <a:endParaRPr sz="1800">
                <a:solidFill>
                  <a:srgbClr val="FFFFFF"/>
                </a:solidFill>
                <a:latin typeface="Frank Ruhl Libre Light"/>
                <a:ea typeface="Frank Ruhl Libre Light"/>
                <a:cs typeface="Frank Ruhl Libre Light"/>
                <a:sym typeface="Frank Ruhl Libre Light"/>
              </a:endParaRPr>
            </a:p>
          </p:txBody>
        </p:sp>
      </p:grpSp>
      <p:grpSp>
        <p:nvGrpSpPr>
          <p:cNvPr id="288" name="Google Shape;288;p23"/>
          <p:cNvGrpSpPr/>
          <p:nvPr/>
        </p:nvGrpSpPr>
        <p:grpSpPr>
          <a:xfrm>
            <a:off x="5555401" y="1701404"/>
            <a:ext cx="2939827" cy="213337"/>
            <a:chOff x="1593000" y="2322568"/>
            <a:chExt cx="2939827" cy="643356"/>
          </a:xfrm>
        </p:grpSpPr>
        <p:sp>
          <p:nvSpPr>
            <p:cNvPr id="289" name="Google Shape;289;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0" name="Google Shape;290;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1" name="Google Shape;291;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Show of force</a:t>
              </a:r>
              <a:endParaRPr sz="1000">
                <a:solidFill>
                  <a:srgbClr val="FFFFFF"/>
                </a:solidFill>
                <a:latin typeface="Frank Ruhl Libre"/>
                <a:ea typeface="Frank Ruhl Libre"/>
                <a:cs typeface="Frank Ruhl Libre"/>
                <a:sym typeface="Frank Ruhl Libre"/>
              </a:endParaRPr>
            </a:p>
          </p:txBody>
        </p:sp>
        <p:sp>
          <p:nvSpPr>
            <p:cNvPr id="292" name="Google Shape;292;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3" name="Google Shape;293;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7</a:t>
              </a:r>
              <a:endParaRPr sz="1800">
                <a:solidFill>
                  <a:srgbClr val="FFFFFF"/>
                </a:solidFill>
                <a:latin typeface="Frank Ruhl Libre Light"/>
                <a:ea typeface="Frank Ruhl Libre Light"/>
                <a:cs typeface="Frank Ruhl Libre Light"/>
                <a:sym typeface="Frank Ruhl Libre Light"/>
              </a:endParaRPr>
            </a:p>
          </p:txBody>
        </p:sp>
      </p:grpSp>
      <p:grpSp>
        <p:nvGrpSpPr>
          <p:cNvPr id="294" name="Google Shape;294;p23"/>
          <p:cNvGrpSpPr/>
          <p:nvPr/>
        </p:nvGrpSpPr>
        <p:grpSpPr>
          <a:xfrm>
            <a:off x="5555401" y="1484295"/>
            <a:ext cx="2939827" cy="213337"/>
            <a:chOff x="1593000" y="2322568"/>
            <a:chExt cx="2939827" cy="643356"/>
          </a:xfrm>
        </p:grpSpPr>
        <p:sp>
          <p:nvSpPr>
            <p:cNvPr id="295" name="Google Shape;295;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6" name="Google Shape;296;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7" name="Google Shape;297;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join ongoing war</a:t>
              </a:r>
              <a:endParaRPr sz="1000">
                <a:solidFill>
                  <a:srgbClr val="FFFFFF"/>
                </a:solidFill>
                <a:latin typeface="Frank Ruhl Libre"/>
                <a:ea typeface="Frank Ruhl Libre"/>
                <a:cs typeface="Frank Ruhl Libre"/>
                <a:sym typeface="Frank Ruhl Libre"/>
              </a:endParaRPr>
            </a:p>
          </p:txBody>
        </p:sp>
        <p:sp>
          <p:nvSpPr>
            <p:cNvPr id="298" name="Google Shape;298;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299" name="Google Shape;299;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6</a:t>
              </a:r>
              <a:endParaRPr sz="1800">
                <a:solidFill>
                  <a:srgbClr val="FFFFFF"/>
                </a:solidFill>
                <a:latin typeface="Frank Ruhl Libre Light"/>
                <a:ea typeface="Frank Ruhl Libre Light"/>
                <a:cs typeface="Frank Ruhl Libre Light"/>
                <a:sym typeface="Frank Ruhl Libre Light"/>
              </a:endParaRPr>
            </a:p>
          </p:txBody>
        </p:sp>
      </p:grpSp>
      <p:grpSp>
        <p:nvGrpSpPr>
          <p:cNvPr id="300" name="Google Shape;300;p23"/>
          <p:cNvGrpSpPr/>
          <p:nvPr/>
        </p:nvGrpSpPr>
        <p:grpSpPr>
          <a:xfrm>
            <a:off x="5555401" y="1267180"/>
            <a:ext cx="2939827" cy="213337"/>
            <a:chOff x="1593000" y="2322568"/>
            <a:chExt cx="2939827" cy="643356"/>
          </a:xfrm>
        </p:grpSpPr>
        <p:sp>
          <p:nvSpPr>
            <p:cNvPr id="301" name="Google Shape;301;p23"/>
            <p:cNvSpPr/>
            <p:nvPr/>
          </p:nvSpPr>
          <p:spPr>
            <a:xfrm flipH="1">
              <a:off x="2283025" y="2322575"/>
              <a:ext cx="18444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02" name="Google Shape;302;p23"/>
            <p:cNvSpPr/>
            <p:nvPr/>
          </p:nvSpPr>
          <p:spPr>
            <a:xfrm rot="-5400000">
              <a:off x="3501574" y="1934671"/>
              <a:ext cx="643356" cy="1419149"/>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03" name="Google Shape;303;p23"/>
            <p:cNvSpPr/>
            <p:nvPr/>
          </p:nvSpPr>
          <p:spPr>
            <a:xfrm>
              <a:off x="2342625" y="2399951"/>
              <a:ext cx="1940700" cy="4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Threat to use CBR weapons</a:t>
              </a:r>
              <a:endParaRPr sz="1000">
                <a:solidFill>
                  <a:srgbClr val="FFFFFF"/>
                </a:solidFill>
                <a:latin typeface="Frank Ruhl Libre"/>
                <a:ea typeface="Frank Ruhl Libre"/>
                <a:cs typeface="Frank Ruhl Libre"/>
                <a:sym typeface="Frank Ruhl Libre"/>
              </a:endParaRPr>
            </a:p>
          </p:txBody>
        </p:sp>
        <p:sp>
          <p:nvSpPr>
            <p:cNvPr id="304" name="Google Shape;304;p23"/>
            <p:cNvSpPr/>
            <p:nvPr/>
          </p:nvSpPr>
          <p:spPr>
            <a:xfrm>
              <a:off x="1593000" y="2322568"/>
              <a:ext cx="690000" cy="642300"/>
            </a:xfrm>
            <a:prstGeom prst="rect">
              <a:avLst/>
            </a:prstGeom>
            <a:solidFill>
              <a:schemeClr val="accent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05" name="Google Shape;305;p23"/>
            <p:cNvSpPr/>
            <p:nvPr/>
          </p:nvSpPr>
          <p:spPr>
            <a:xfrm>
              <a:off x="1593000" y="2322575"/>
              <a:ext cx="690000" cy="6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5</a:t>
              </a:r>
              <a:endParaRPr sz="1800">
                <a:solidFill>
                  <a:srgbClr val="FFFFFF"/>
                </a:solidFill>
                <a:latin typeface="Frank Ruhl Libre Light"/>
                <a:ea typeface="Frank Ruhl Libre Light"/>
                <a:cs typeface="Frank Ruhl Libre Light"/>
                <a:sym typeface="Frank Ruhl Libre Light"/>
              </a:endParaRPr>
            </a:p>
          </p:txBody>
        </p:sp>
      </p:grpSp>
      <p:grpSp>
        <p:nvGrpSpPr>
          <p:cNvPr id="306" name="Google Shape;306;p23"/>
          <p:cNvGrpSpPr/>
          <p:nvPr/>
        </p:nvGrpSpPr>
        <p:grpSpPr>
          <a:xfrm>
            <a:off x="5555401" y="3221387"/>
            <a:ext cx="2939827" cy="213337"/>
            <a:chOff x="1593000" y="2322568"/>
            <a:chExt cx="2939827" cy="643356"/>
          </a:xfrm>
        </p:grpSpPr>
        <p:sp>
          <p:nvSpPr>
            <p:cNvPr id="307" name="Google Shape;307;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08" name="Google Shape;308;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09" name="Google Shape;309;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Occupation of territory</a:t>
              </a:r>
              <a:endParaRPr sz="1000">
                <a:solidFill>
                  <a:srgbClr val="FFFFFF"/>
                </a:solidFill>
                <a:latin typeface="Frank Ruhl Libre"/>
                <a:ea typeface="Frank Ruhl Libre"/>
                <a:cs typeface="Frank Ruhl Libre"/>
                <a:sym typeface="Frank Ruhl Libre"/>
              </a:endParaRPr>
            </a:p>
          </p:txBody>
        </p:sp>
        <p:sp>
          <p:nvSpPr>
            <p:cNvPr id="310" name="Google Shape;310;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11" name="Google Shape;311;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14</a:t>
              </a:r>
              <a:endParaRPr sz="1800">
                <a:solidFill>
                  <a:srgbClr val="FFFFFF"/>
                </a:solidFill>
                <a:latin typeface="Frank Ruhl Libre Light"/>
                <a:ea typeface="Frank Ruhl Libre Light"/>
                <a:cs typeface="Frank Ruhl Libre Light"/>
                <a:sym typeface="Frank Ruhl Libre Light"/>
              </a:endParaRPr>
            </a:p>
          </p:txBody>
        </p:sp>
      </p:grpSp>
      <p:grpSp>
        <p:nvGrpSpPr>
          <p:cNvPr id="312" name="Google Shape;312;p23"/>
          <p:cNvGrpSpPr/>
          <p:nvPr/>
        </p:nvGrpSpPr>
        <p:grpSpPr>
          <a:xfrm>
            <a:off x="5555401" y="3004275"/>
            <a:ext cx="2939827" cy="213337"/>
            <a:chOff x="1593000" y="2322568"/>
            <a:chExt cx="2939827" cy="643356"/>
          </a:xfrm>
        </p:grpSpPr>
        <p:sp>
          <p:nvSpPr>
            <p:cNvPr id="313" name="Google Shape;313;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14" name="Google Shape;314;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15" name="Google Shape;315;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Blockade</a:t>
              </a:r>
              <a:endParaRPr sz="1000">
                <a:solidFill>
                  <a:srgbClr val="FFFFFF"/>
                </a:solidFill>
                <a:latin typeface="Frank Ruhl Libre"/>
                <a:ea typeface="Frank Ruhl Libre"/>
                <a:cs typeface="Frank Ruhl Libre"/>
                <a:sym typeface="Frank Ruhl Libre"/>
              </a:endParaRPr>
            </a:p>
          </p:txBody>
        </p:sp>
        <p:sp>
          <p:nvSpPr>
            <p:cNvPr id="316" name="Google Shape;316;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17" name="Google Shape;317;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13</a:t>
              </a:r>
              <a:endParaRPr sz="1800">
                <a:solidFill>
                  <a:srgbClr val="FFFFFF"/>
                </a:solidFill>
                <a:latin typeface="Frank Ruhl Libre Light"/>
                <a:ea typeface="Frank Ruhl Libre Light"/>
                <a:cs typeface="Frank Ruhl Libre Light"/>
                <a:sym typeface="Frank Ruhl Libre Light"/>
              </a:endParaRPr>
            </a:p>
          </p:txBody>
        </p:sp>
      </p:grpSp>
      <p:grpSp>
        <p:nvGrpSpPr>
          <p:cNvPr id="318" name="Google Shape;318;p23"/>
          <p:cNvGrpSpPr/>
          <p:nvPr/>
        </p:nvGrpSpPr>
        <p:grpSpPr>
          <a:xfrm>
            <a:off x="5555401" y="2787154"/>
            <a:ext cx="2939827" cy="213337"/>
            <a:chOff x="1593000" y="2322568"/>
            <a:chExt cx="2939827" cy="643356"/>
          </a:xfrm>
        </p:grpSpPr>
        <p:sp>
          <p:nvSpPr>
            <p:cNvPr id="319" name="Google Shape;319;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0" name="Google Shape;320;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1" name="Google Shape;321;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Border violation</a:t>
              </a:r>
              <a:endParaRPr sz="1000">
                <a:solidFill>
                  <a:srgbClr val="FFFFFF"/>
                </a:solidFill>
                <a:latin typeface="Frank Ruhl Libre"/>
                <a:ea typeface="Frank Ruhl Libre"/>
                <a:cs typeface="Frank Ruhl Libre"/>
                <a:sym typeface="Frank Ruhl Libre"/>
              </a:endParaRPr>
            </a:p>
          </p:txBody>
        </p:sp>
        <p:sp>
          <p:nvSpPr>
            <p:cNvPr id="322" name="Google Shape;322;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3" name="Google Shape;323;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12</a:t>
              </a:r>
              <a:endParaRPr sz="1800">
                <a:solidFill>
                  <a:srgbClr val="FFFFFF"/>
                </a:solidFill>
                <a:latin typeface="Frank Ruhl Libre Light"/>
                <a:ea typeface="Frank Ruhl Libre Light"/>
                <a:cs typeface="Frank Ruhl Libre Light"/>
                <a:sym typeface="Frank Ruhl Libre Light"/>
              </a:endParaRPr>
            </a:p>
          </p:txBody>
        </p:sp>
      </p:grpSp>
      <p:grpSp>
        <p:nvGrpSpPr>
          <p:cNvPr id="324" name="Google Shape;324;p23"/>
          <p:cNvGrpSpPr/>
          <p:nvPr/>
        </p:nvGrpSpPr>
        <p:grpSpPr>
          <a:xfrm>
            <a:off x="5555401" y="2570045"/>
            <a:ext cx="2939827" cy="213337"/>
            <a:chOff x="1593000" y="2322568"/>
            <a:chExt cx="2939827" cy="643356"/>
          </a:xfrm>
        </p:grpSpPr>
        <p:sp>
          <p:nvSpPr>
            <p:cNvPr id="325" name="Google Shape;325;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6" name="Google Shape;326;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7" name="Google Shape;327;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Fortify border</a:t>
              </a:r>
              <a:endParaRPr sz="1000">
                <a:solidFill>
                  <a:srgbClr val="FFFFFF"/>
                </a:solidFill>
                <a:latin typeface="Frank Ruhl Libre"/>
                <a:ea typeface="Frank Ruhl Libre"/>
                <a:cs typeface="Frank Ruhl Libre"/>
                <a:sym typeface="Frank Ruhl Libre"/>
              </a:endParaRPr>
            </a:p>
          </p:txBody>
        </p:sp>
        <p:sp>
          <p:nvSpPr>
            <p:cNvPr id="328" name="Google Shape;328;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29" name="Google Shape;329;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11</a:t>
              </a:r>
              <a:endParaRPr sz="1800">
                <a:solidFill>
                  <a:srgbClr val="FFFFFF"/>
                </a:solidFill>
                <a:latin typeface="Frank Ruhl Libre Light"/>
                <a:ea typeface="Frank Ruhl Libre Light"/>
                <a:cs typeface="Frank Ruhl Libre Light"/>
                <a:sym typeface="Frank Ruhl Libre Light"/>
              </a:endParaRPr>
            </a:p>
          </p:txBody>
        </p:sp>
      </p:grpSp>
      <p:grpSp>
        <p:nvGrpSpPr>
          <p:cNvPr id="330" name="Google Shape;330;p23"/>
          <p:cNvGrpSpPr/>
          <p:nvPr/>
        </p:nvGrpSpPr>
        <p:grpSpPr>
          <a:xfrm>
            <a:off x="5555401" y="2352930"/>
            <a:ext cx="2939827" cy="213337"/>
            <a:chOff x="1593000" y="2322568"/>
            <a:chExt cx="2939827" cy="643356"/>
          </a:xfrm>
        </p:grpSpPr>
        <p:sp>
          <p:nvSpPr>
            <p:cNvPr id="331" name="Google Shape;331;p23"/>
            <p:cNvSpPr/>
            <p:nvPr/>
          </p:nvSpPr>
          <p:spPr>
            <a:xfrm flipH="1">
              <a:off x="2283025" y="2322575"/>
              <a:ext cx="18444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32" name="Google Shape;332;p23"/>
            <p:cNvSpPr/>
            <p:nvPr/>
          </p:nvSpPr>
          <p:spPr>
            <a:xfrm rot="-5400000">
              <a:off x="3501574" y="1934671"/>
              <a:ext cx="643356" cy="1419149"/>
            </a:xfrm>
            <a:prstGeom prst="flowChartOffpageConnector">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33" name="Google Shape;333;p23"/>
            <p:cNvSpPr/>
            <p:nvPr/>
          </p:nvSpPr>
          <p:spPr>
            <a:xfrm>
              <a:off x="2342625" y="2399951"/>
              <a:ext cx="1940700" cy="49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Mobilization</a:t>
              </a:r>
              <a:endParaRPr sz="1000">
                <a:solidFill>
                  <a:srgbClr val="FFFFFF"/>
                </a:solidFill>
                <a:latin typeface="Frank Ruhl Libre"/>
                <a:ea typeface="Frank Ruhl Libre"/>
                <a:cs typeface="Frank Ruhl Libre"/>
                <a:sym typeface="Frank Ruhl Libre"/>
              </a:endParaRPr>
            </a:p>
          </p:txBody>
        </p:sp>
        <p:sp>
          <p:nvSpPr>
            <p:cNvPr id="334" name="Google Shape;334;p23"/>
            <p:cNvSpPr/>
            <p:nvPr/>
          </p:nvSpPr>
          <p:spPr>
            <a:xfrm>
              <a:off x="1593000" y="2322568"/>
              <a:ext cx="690000" cy="642300"/>
            </a:xfrm>
            <a:prstGeom prst="rect">
              <a:avLst/>
            </a:prstGeom>
            <a:solidFill>
              <a:schemeClr val="accent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35" name="Google Shape;335;p23"/>
            <p:cNvSpPr/>
            <p:nvPr/>
          </p:nvSpPr>
          <p:spPr>
            <a:xfrm>
              <a:off x="1593000" y="2322575"/>
              <a:ext cx="690000" cy="642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10</a:t>
              </a:r>
              <a:endParaRPr sz="1800">
                <a:solidFill>
                  <a:srgbClr val="FFFFFF"/>
                </a:solidFill>
                <a:latin typeface="Frank Ruhl Libre Light"/>
                <a:ea typeface="Frank Ruhl Libre Light"/>
                <a:cs typeface="Frank Ruhl Libre Light"/>
                <a:sym typeface="Frank Ruhl Libre Light"/>
              </a:endParaRPr>
            </a:p>
          </p:txBody>
        </p:sp>
      </p:grpSp>
      <p:grpSp>
        <p:nvGrpSpPr>
          <p:cNvPr id="336" name="Google Shape;336;p23"/>
          <p:cNvGrpSpPr/>
          <p:nvPr/>
        </p:nvGrpSpPr>
        <p:grpSpPr>
          <a:xfrm>
            <a:off x="5555401" y="4307137"/>
            <a:ext cx="2939827" cy="213337"/>
            <a:chOff x="1593000" y="2322568"/>
            <a:chExt cx="2939827" cy="643356"/>
          </a:xfrm>
        </p:grpSpPr>
        <p:sp>
          <p:nvSpPr>
            <p:cNvPr id="337" name="Google Shape;337;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38" name="Google Shape;338;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39" name="Google Shape;339;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Use of CBR weapons</a:t>
              </a:r>
              <a:endParaRPr sz="1000">
                <a:solidFill>
                  <a:srgbClr val="FFFFFF"/>
                </a:solidFill>
                <a:latin typeface="Frank Ruhl Libre"/>
                <a:ea typeface="Frank Ruhl Libre"/>
                <a:cs typeface="Frank Ruhl Libre"/>
                <a:sym typeface="Frank Ruhl Libre"/>
              </a:endParaRPr>
            </a:p>
          </p:txBody>
        </p:sp>
        <p:sp>
          <p:nvSpPr>
            <p:cNvPr id="340" name="Google Shape;340;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41" name="Google Shape;341;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19</a:t>
              </a:r>
              <a:endParaRPr sz="1800">
                <a:solidFill>
                  <a:srgbClr val="FFFFFF"/>
                </a:solidFill>
                <a:latin typeface="Frank Ruhl Libre Light"/>
                <a:ea typeface="Frank Ruhl Libre Light"/>
                <a:cs typeface="Frank Ruhl Libre Light"/>
                <a:sym typeface="Frank Ruhl Libre Light"/>
              </a:endParaRPr>
            </a:p>
          </p:txBody>
        </p:sp>
      </p:grpSp>
      <p:grpSp>
        <p:nvGrpSpPr>
          <p:cNvPr id="342" name="Google Shape;342;p23"/>
          <p:cNvGrpSpPr/>
          <p:nvPr/>
        </p:nvGrpSpPr>
        <p:grpSpPr>
          <a:xfrm>
            <a:off x="5555401" y="4090025"/>
            <a:ext cx="2939827" cy="213337"/>
            <a:chOff x="1593000" y="2322568"/>
            <a:chExt cx="2939827" cy="643356"/>
          </a:xfrm>
        </p:grpSpPr>
        <p:sp>
          <p:nvSpPr>
            <p:cNvPr id="343" name="Google Shape;343;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44" name="Google Shape;344;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45" name="Google Shape;345;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Declaration of war</a:t>
              </a:r>
              <a:endParaRPr sz="1000">
                <a:solidFill>
                  <a:srgbClr val="FFFFFF"/>
                </a:solidFill>
                <a:latin typeface="Frank Ruhl Libre"/>
                <a:ea typeface="Frank Ruhl Libre"/>
                <a:cs typeface="Frank Ruhl Libre"/>
                <a:sym typeface="Frank Ruhl Libre"/>
              </a:endParaRPr>
            </a:p>
          </p:txBody>
        </p:sp>
        <p:sp>
          <p:nvSpPr>
            <p:cNvPr id="346" name="Google Shape;346;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47" name="Google Shape;347;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18</a:t>
              </a:r>
              <a:endParaRPr sz="1800">
                <a:solidFill>
                  <a:srgbClr val="FFFFFF"/>
                </a:solidFill>
                <a:latin typeface="Frank Ruhl Libre Light"/>
                <a:ea typeface="Frank Ruhl Libre Light"/>
                <a:cs typeface="Frank Ruhl Libre Light"/>
                <a:sym typeface="Frank Ruhl Libre Light"/>
              </a:endParaRPr>
            </a:p>
          </p:txBody>
        </p:sp>
      </p:grpSp>
      <p:grpSp>
        <p:nvGrpSpPr>
          <p:cNvPr id="348" name="Google Shape;348;p23"/>
          <p:cNvGrpSpPr/>
          <p:nvPr/>
        </p:nvGrpSpPr>
        <p:grpSpPr>
          <a:xfrm>
            <a:off x="5555401" y="3872904"/>
            <a:ext cx="2939827" cy="213337"/>
            <a:chOff x="1593000" y="2322568"/>
            <a:chExt cx="2939827" cy="643356"/>
          </a:xfrm>
        </p:grpSpPr>
        <p:sp>
          <p:nvSpPr>
            <p:cNvPr id="349" name="Google Shape;349;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0" name="Google Shape;350;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1" name="Google Shape;351;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Clash</a:t>
              </a:r>
              <a:endParaRPr sz="1000">
                <a:solidFill>
                  <a:srgbClr val="FFFFFF"/>
                </a:solidFill>
                <a:latin typeface="Frank Ruhl Libre"/>
                <a:ea typeface="Frank Ruhl Libre"/>
                <a:cs typeface="Frank Ruhl Libre"/>
                <a:sym typeface="Frank Ruhl Libre"/>
              </a:endParaRPr>
            </a:p>
          </p:txBody>
        </p:sp>
        <p:sp>
          <p:nvSpPr>
            <p:cNvPr id="352" name="Google Shape;352;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3" name="Google Shape;353;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17</a:t>
              </a:r>
              <a:endParaRPr sz="1800">
                <a:solidFill>
                  <a:srgbClr val="FFFFFF"/>
                </a:solidFill>
                <a:latin typeface="Frank Ruhl Libre Light"/>
                <a:ea typeface="Frank Ruhl Libre Light"/>
                <a:cs typeface="Frank Ruhl Libre Light"/>
                <a:sym typeface="Frank Ruhl Libre Light"/>
              </a:endParaRPr>
            </a:p>
          </p:txBody>
        </p:sp>
      </p:grpSp>
      <p:grpSp>
        <p:nvGrpSpPr>
          <p:cNvPr id="354" name="Google Shape;354;p23"/>
          <p:cNvGrpSpPr/>
          <p:nvPr/>
        </p:nvGrpSpPr>
        <p:grpSpPr>
          <a:xfrm>
            <a:off x="5555401" y="3655795"/>
            <a:ext cx="2939827" cy="213337"/>
            <a:chOff x="1593000" y="2322568"/>
            <a:chExt cx="2939827" cy="643356"/>
          </a:xfrm>
        </p:grpSpPr>
        <p:sp>
          <p:nvSpPr>
            <p:cNvPr id="355" name="Google Shape;355;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6" name="Google Shape;356;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7" name="Google Shape;357;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Attack</a:t>
              </a:r>
              <a:endParaRPr sz="1000">
                <a:solidFill>
                  <a:srgbClr val="FFFFFF"/>
                </a:solidFill>
                <a:latin typeface="Frank Ruhl Libre"/>
                <a:ea typeface="Frank Ruhl Libre"/>
                <a:cs typeface="Frank Ruhl Libre"/>
                <a:sym typeface="Frank Ruhl Libre"/>
              </a:endParaRPr>
            </a:p>
          </p:txBody>
        </p:sp>
        <p:sp>
          <p:nvSpPr>
            <p:cNvPr id="358" name="Google Shape;358;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59" name="Google Shape;359;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16</a:t>
              </a:r>
              <a:endParaRPr sz="1800">
                <a:solidFill>
                  <a:srgbClr val="FFFFFF"/>
                </a:solidFill>
                <a:latin typeface="Frank Ruhl Libre Light"/>
                <a:ea typeface="Frank Ruhl Libre Light"/>
                <a:cs typeface="Frank Ruhl Libre Light"/>
                <a:sym typeface="Frank Ruhl Libre Light"/>
              </a:endParaRPr>
            </a:p>
          </p:txBody>
        </p:sp>
      </p:grpSp>
      <p:grpSp>
        <p:nvGrpSpPr>
          <p:cNvPr id="360" name="Google Shape;360;p23"/>
          <p:cNvGrpSpPr/>
          <p:nvPr/>
        </p:nvGrpSpPr>
        <p:grpSpPr>
          <a:xfrm>
            <a:off x="5555401" y="3438680"/>
            <a:ext cx="2939827" cy="213337"/>
            <a:chOff x="1593000" y="2322568"/>
            <a:chExt cx="2939827" cy="643356"/>
          </a:xfrm>
        </p:grpSpPr>
        <p:sp>
          <p:nvSpPr>
            <p:cNvPr id="361" name="Google Shape;361;p23"/>
            <p:cNvSpPr/>
            <p:nvPr/>
          </p:nvSpPr>
          <p:spPr>
            <a:xfrm flipH="1">
              <a:off x="2283025" y="2322575"/>
              <a:ext cx="18444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62" name="Google Shape;362;p23"/>
            <p:cNvSpPr/>
            <p:nvPr/>
          </p:nvSpPr>
          <p:spPr>
            <a:xfrm rot="-5400000">
              <a:off x="3501574" y="1934671"/>
              <a:ext cx="643356" cy="1419149"/>
            </a:xfrm>
            <a:prstGeom prst="flowChartOffpageConnector">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63" name="Google Shape;363;p23"/>
            <p:cNvSpPr/>
            <p:nvPr/>
          </p:nvSpPr>
          <p:spPr>
            <a:xfrm>
              <a:off x="2342625" y="2399951"/>
              <a:ext cx="1940700" cy="495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Seizure</a:t>
              </a:r>
              <a:endParaRPr sz="1000">
                <a:solidFill>
                  <a:srgbClr val="FFFFFF"/>
                </a:solidFill>
                <a:latin typeface="Frank Ruhl Libre"/>
                <a:ea typeface="Frank Ruhl Libre"/>
                <a:cs typeface="Frank Ruhl Libre"/>
                <a:sym typeface="Frank Ruhl Libre"/>
              </a:endParaRPr>
            </a:p>
          </p:txBody>
        </p:sp>
        <p:sp>
          <p:nvSpPr>
            <p:cNvPr id="364" name="Google Shape;364;p23"/>
            <p:cNvSpPr/>
            <p:nvPr/>
          </p:nvSpPr>
          <p:spPr>
            <a:xfrm>
              <a:off x="1593000" y="2322568"/>
              <a:ext cx="690000" cy="642300"/>
            </a:xfrm>
            <a:prstGeom prst="rect">
              <a:avLst/>
            </a:prstGeom>
            <a:solidFill>
              <a:srgbClr val="E69138"/>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65" name="Google Shape;365;p23"/>
            <p:cNvSpPr/>
            <p:nvPr/>
          </p:nvSpPr>
          <p:spPr>
            <a:xfrm>
              <a:off x="1593000" y="2322575"/>
              <a:ext cx="690000" cy="642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15</a:t>
              </a:r>
              <a:endParaRPr sz="1800">
                <a:solidFill>
                  <a:srgbClr val="FFFFFF"/>
                </a:solidFill>
                <a:latin typeface="Frank Ruhl Libre Light"/>
                <a:ea typeface="Frank Ruhl Libre Light"/>
                <a:cs typeface="Frank Ruhl Libre Light"/>
                <a:sym typeface="Frank Ruhl Libre Light"/>
              </a:endParaRPr>
            </a:p>
          </p:txBody>
        </p:sp>
      </p:grpSp>
      <p:grpSp>
        <p:nvGrpSpPr>
          <p:cNvPr id="366" name="Google Shape;366;p23"/>
          <p:cNvGrpSpPr/>
          <p:nvPr/>
        </p:nvGrpSpPr>
        <p:grpSpPr>
          <a:xfrm>
            <a:off x="5555401" y="4741545"/>
            <a:ext cx="2939827" cy="213337"/>
            <a:chOff x="1593000" y="2322568"/>
            <a:chExt cx="2939827" cy="643356"/>
          </a:xfrm>
        </p:grpSpPr>
        <p:sp>
          <p:nvSpPr>
            <p:cNvPr id="367" name="Google Shape;367;p23"/>
            <p:cNvSpPr/>
            <p:nvPr/>
          </p:nvSpPr>
          <p:spPr>
            <a:xfrm flipH="1">
              <a:off x="2283025" y="2322575"/>
              <a:ext cx="1844400" cy="6426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68" name="Google Shape;368;p23"/>
            <p:cNvSpPr/>
            <p:nvPr/>
          </p:nvSpPr>
          <p:spPr>
            <a:xfrm rot="-5400000">
              <a:off x="3501574" y="1934671"/>
              <a:ext cx="643356" cy="1419149"/>
            </a:xfrm>
            <a:prstGeom prst="flowChartOffpageConnector">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69" name="Google Shape;369;p23"/>
            <p:cNvSpPr/>
            <p:nvPr/>
          </p:nvSpPr>
          <p:spPr>
            <a:xfrm>
              <a:off x="2342625" y="2399951"/>
              <a:ext cx="1940700" cy="4959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Join interstate war</a:t>
              </a:r>
              <a:endParaRPr sz="1000">
                <a:solidFill>
                  <a:srgbClr val="FFFFFF"/>
                </a:solidFill>
                <a:latin typeface="Frank Ruhl Libre"/>
                <a:ea typeface="Frank Ruhl Libre"/>
                <a:cs typeface="Frank Ruhl Libre"/>
                <a:sym typeface="Frank Ruhl Libre"/>
              </a:endParaRPr>
            </a:p>
          </p:txBody>
        </p:sp>
        <p:sp>
          <p:nvSpPr>
            <p:cNvPr id="370" name="Google Shape;370;p23"/>
            <p:cNvSpPr/>
            <p:nvPr/>
          </p:nvSpPr>
          <p:spPr>
            <a:xfrm>
              <a:off x="1593000" y="2322568"/>
              <a:ext cx="690000" cy="642300"/>
            </a:xfrm>
            <a:prstGeom prst="rect">
              <a:avLst/>
            </a:prstGeom>
            <a:solidFill>
              <a:srgbClr val="A61C0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71" name="Google Shape;371;p23"/>
            <p:cNvSpPr/>
            <p:nvPr/>
          </p:nvSpPr>
          <p:spPr>
            <a:xfrm>
              <a:off x="1593000" y="2322575"/>
              <a:ext cx="690000" cy="6426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21</a:t>
              </a:r>
              <a:endParaRPr sz="1800">
                <a:solidFill>
                  <a:srgbClr val="FFFFFF"/>
                </a:solidFill>
                <a:latin typeface="Frank Ruhl Libre Light"/>
                <a:ea typeface="Frank Ruhl Libre Light"/>
                <a:cs typeface="Frank Ruhl Libre Light"/>
                <a:sym typeface="Frank Ruhl Libre Light"/>
              </a:endParaRPr>
            </a:p>
          </p:txBody>
        </p:sp>
      </p:grpSp>
      <p:grpSp>
        <p:nvGrpSpPr>
          <p:cNvPr id="372" name="Google Shape;372;p23"/>
          <p:cNvGrpSpPr/>
          <p:nvPr/>
        </p:nvGrpSpPr>
        <p:grpSpPr>
          <a:xfrm>
            <a:off x="5555401" y="4524430"/>
            <a:ext cx="2939827" cy="213337"/>
            <a:chOff x="1593000" y="2322568"/>
            <a:chExt cx="2939827" cy="643356"/>
          </a:xfrm>
        </p:grpSpPr>
        <p:sp>
          <p:nvSpPr>
            <p:cNvPr id="373" name="Google Shape;373;p23"/>
            <p:cNvSpPr/>
            <p:nvPr/>
          </p:nvSpPr>
          <p:spPr>
            <a:xfrm flipH="1">
              <a:off x="2283025" y="2322575"/>
              <a:ext cx="1844400" cy="6426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74" name="Google Shape;374;p23"/>
            <p:cNvSpPr/>
            <p:nvPr/>
          </p:nvSpPr>
          <p:spPr>
            <a:xfrm rot="-5400000">
              <a:off x="3501574" y="1934671"/>
              <a:ext cx="643356" cy="1419149"/>
            </a:xfrm>
            <a:prstGeom prst="flowChartOffpageConnector">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75" name="Google Shape;375;p23"/>
            <p:cNvSpPr/>
            <p:nvPr/>
          </p:nvSpPr>
          <p:spPr>
            <a:xfrm>
              <a:off x="2342625" y="2399951"/>
              <a:ext cx="1940700" cy="4959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Frank Ruhl Libre"/>
                  <a:ea typeface="Frank Ruhl Libre"/>
                  <a:cs typeface="Frank Ruhl Libre"/>
                  <a:sym typeface="Frank Ruhl Libre"/>
                </a:rPr>
                <a:t>Begin interstate war</a:t>
              </a:r>
              <a:endParaRPr sz="1000">
                <a:solidFill>
                  <a:srgbClr val="FFFFFF"/>
                </a:solidFill>
                <a:latin typeface="Frank Ruhl Libre"/>
                <a:ea typeface="Frank Ruhl Libre"/>
                <a:cs typeface="Frank Ruhl Libre"/>
                <a:sym typeface="Frank Ruhl Libre"/>
              </a:endParaRPr>
            </a:p>
          </p:txBody>
        </p:sp>
        <p:sp>
          <p:nvSpPr>
            <p:cNvPr id="376" name="Google Shape;376;p23"/>
            <p:cNvSpPr/>
            <p:nvPr/>
          </p:nvSpPr>
          <p:spPr>
            <a:xfrm>
              <a:off x="1593000" y="2322568"/>
              <a:ext cx="690000" cy="642300"/>
            </a:xfrm>
            <a:prstGeom prst="rect">
              <a:avLst/>
            </a:prstGeom>
            <a:solidFill>
              <a:srgbClr val="A61C0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377" name="Google Shape;377;p23"/>
            <p:cNvSpPr/>
            <p:nvPr/>
          </p:nvSpPr>
          <p:spPr>
            <a:xfrm>
              <a:off x="1593000" y="2322575"/>
              <a:ext cx="690000" cy="6426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rank Ruhl Libre Light"/>
                  <a:ea typeface="Frank Ruhl Libre Light"/>
                  <a:cs typeface="Frank Ruhl Libre Light"/>
                  <a:sym typeface="Frank Ruhl Libre Light"/>
                </a:rPr>
                <a:t>20</a:t>
              </a:r>
              <a:endParaRPr sz="1800">
                <a:solidFill>
                  <a:srgbClr val="FFFFFF"/>
                </a:solidFill>
                <a:latin typeface="Frank Ruhl Libre Light"/>
                <a:ea typeface="Frank Ruhl Libre Light"/>
                <a:cs typeface="Frank Ruhl Libre Light"/>
                <a:sym typeface="Frank Ruhl Libre Light"/>
              </a:endParaRPr>
            </a:p>
          </p:txBody>
        </p:sp>
      </p:grpSp>
      <p:sp>
        <p:nvSpPr>
          <p:cNvPr id="378" name="Google Shape;378;p23"/>
          <p:cNvSpPr/>
          <p:nvPr/>
        </p:nvSpPr>
        <p:spPr>
          <a:xfrm>
            <a:off x="4440775" y="973275"/>
            <a:ext cx="1059600" cy="529800"/>
          </a:xfrm>
          <a:prstGeom prst="rightArrow">
            <a:avLst>
              <a:gd fmla="val 50000" name="adj1"/>
              <a:gd fmla="val 50000" name="adj2"/>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txBox="1"/>
          <p:nvPr/>
        </p:nvSpPr>
        <p:spPr>
          <a:xfrm>
            <a:off x="4421700" y="1042225"/>
            <a:ext cx="10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k Ruhl Libre"/>
                <a:ea typeface="Frank Ruhl Libre"/>
                <a:cs typeface="Frank Ruhl Libre"/>
                <a:sym typeface="Frank Ruhl Libre"/>
              </a:rPr>
              <a:t>Side B 4.8</a:t>
            </a:r>
            <a:endParaRPr>
              <a:latin typeface="Frank Ruhl Libre"/>
              <a:ea typeface="Frank Ruhl Libre"/>
              <a:cs typeface="Frank Ruhl Libre"/>
              <a:sym typeface="Frank Ruhl Libre"/>
            </a:endParaRPr>
          </a:p>
        </p:txBody>
      </p:sp>
      <p:sp>
        <p:nvSpPr>
          <p:cNvPr id="380" name="Google Shape;380;p23"/>
          <p:cNvSpPr/>
          <p:nvPr/>
        </p:nvSpPr>
        <p:spPr>
          <a:xfrm>
            <a:off x="4440775" y="1963875"/>
            <a:ext cx="1059600" cy="529800"/>
          </a:xfrm>
          <a:prstGeom prst="rightArrow">
            <a:avLst>
              <a:gd fmla="val 50000" name="adj1"/>
              <a:gd fmla="val 50000" name="adj2"/>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txBox="1"/>
          <p:nvPr/>
        </p:nvSpPr>
        <p:spPr>
          <a:xfrm>
            <a:off x="4421700" y="2032825"/>
            <a:ext cx="10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k Ruhl Libre"/>
                <a:ea typeface="Frank Ruhl Libre"/>
                <a:cs typeface="Frank Ruhl Libre"/>
                <a:sym typeface="Frank Ruhl Libre"/>
              </a:rPr>
              <a:t>Side A 9.3</a:t>
            </a:r>
            <a:endParaRPr>
              <a:latin typeface="Frank Ruhl Libre"/>
              <a:ea typeface="Frank Ruhl Libre"/>
              <a:cs typeface="Frank Ruhl Libre"/>
              <a:sym typeface="Frank Ruhl Libre"/>
            </a:endParaRPr>
          </a:p>
        </p:txBody>
      </p:sp>
      <p:sp>
        <p:nvSpPr>
          <p:cNvPr id="382" name="Google Shape;382;p23"/>
          <p:cNvSpPr/>
          <p:nvPr/>
        </p:nvSpPr>
        <p:spPr>
          <a:xfrm>
            <a:off x="4440775" y="2421075"/>
            <a:ext cx="1059600" cy="529800"/>
          </a:xfrm>
          <a:prstGeom prst="right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txBox="1"/>
          <p:nvPr/>
        </p:nvSpPr>
        <p:spPr>
          <a:xfrm>
            <a:off x="4421700" y="2490025"/>
            <a:ext cx="10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k Ruhl Libre"/>
                <a:ea typeface="Frank Ruhl Libre"/>
                <a:cs typeface="Frank Ruhl Libre"/>
                <a:sym typeface="Frank Ruhl Libre"/>
              </a:rPr>
              <a:t>Side A 11.2</a:t>
            </a:r>
            <a:endParaRPr>
              <a:latin typeface="Frank Ruhl Libre"/>
              <a:ea typeface="Frank Ruhl Libre"/>
              <a:cs typeface="Frank Ruhl Libre"/>
              <a:sym typeface="Frank Ruhl Libre"/>
            </a:endParaRPr>
          </a:p>
        </p:txBody>
      </p:sp>
      <p:sp>
        <p:nvSpPr>
          <p:cNvPr id="384" name="Google Shape;384;p23"/>
          <p:cNvSpPr/>
          <p:nvPr/>
        </p:nvSpPr>
        <p:spPr>
          <a:xfrm>
            <a:off x="4440775" y="516075"/>
            <a:ext cx="1059600" cy="529800"/>
          </a:xfrm>
          <a:prstGeom prst="right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txBox="1"/>
          <p:nvPr/>
        </p:nvSpPr>
        <p:spPr>
          <a:xfrm>
            <a:off x="4421700" y="585025"/>
            <a:ext cx="10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k Ruhl Libre"/>
                <a:ea typeface="Frank Ruhl Libre"/>
                <a:cs typeface="Frank Ruhl Libre"/>
                <a:sym typeface="Frank Ruhl Libre"/>
              </a:rPr>
              <a:t>Side B 2.6</a:t>
            </a:r>
            <a:endParaRPr>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4"/>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TOP FIVES:</a:t>
            </a:r>
            <a:endParaRPr/>
          </a:p>
          <a:p>
            <a:pPr indent="0" lvl="0" marL="0" rtl="0" algn="ctr">
              <a:spcBef>
                <a:spcPts val="0"/>
              </a:spcBef>
              <a:spcAft>
                <a:spcPts val="0"/>
              </a:spcAft>
              <a:buNone/>
            </a:pPr>
            <a:r>
              <a:rPr lang="en"/>
              <a:t>MOST DISPUTE PRONE &amp; MOST CONFLICT PRONE</a:t>
            </a:r>
            <a:endParaRPr/>
          </a:p>
        </p:txBody>
      </p:sp>
      <p:sp>
        <p:nvSpPr>
          <p:cNvPr id="391" name="Google Shape;391;p2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92" name="Google Shape;392;p24"/>
          <p:cNvGrpSpPr/>
          <p:nvPr/>
        </p:nvGrpSpPr>
        <p:grpSpPr>
          <a:xfrm>
            <a:off x="751092" y="1572100"/>
            <a:ext cx="1250106" cy="1240476"/>
            <a:chOff x="1118227" y="470600"/>
            <a:chExt cx="2090828" cy="1362561"/>
          </a:xfrm>
        </p:grpSpPr>
        <p:sp>
          <p:nvSpPr>
            <p:cNvPr id="393" name="Google Shape;39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U.S.A.</a:t>
              </a:r>
              <a:endParaRPr sz="1800">
                <a:solidFill>
                  <a:srgbClr val="1D7E74"/>
                </a:solidFill>
                <a:latin typeface="Roboto Medium"/>
                <a:ea typeface="Roboto Medium"/>
                <a:cs typeface="Roboto Medium"/>
                <a:sym typeface="Roboto Medium"/>
              </a:endParaRPr>
            </a:p>
          </p:txBody>
        </p:sp>
        <p:sp>
          <p:nvSpPr>
            <p:cNvPr id="396" name="Google Shape;396;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D7E74"/>
                  </a:solidFill>
                  <a:latin typeface="Roboto"/>
                  <a:ea typeface="Roboto"/>
                  <a:cs typeface="Roboto"/>
                  <a:sym typeface="Roboto"/>
                </a:rPr>
                <a:t>97</a:t>
              </a:r>
              <a:endParaRPr sz="4000">
                <a:solidFill>
                  <a:srgbClr val="1D7E74"/>
                </a:solidFill>
                <a:latin typeface="Roboto Thin"/>
                <a:ea typeface="Roboto Thin"/>
                <a:cs typeface="Roboto Thin"/>
                <a:sym typeface="Roboto Thin"/>
              </a:endParaRPr>
            </a:p>
          </p:txBody>
        </p:sp>
      </p:grpSp>
      <p:grpSp>
        <p:nvGrpSpPr>
          <p:cNvPr id="397" name="Google Shape;397;p24"/>
          <p:cNvGrpSpPr/>
          <p:nvPr/>
        </p:nvGrpSpPr>
        <p:grpSpPr>
          <a:xfrm>
            <a:off x="2025643" y="1572100"/>
            <a:ext cx="1250106" cy="1240476"/>
            <a:chOff x="1118227" y="470600"/>
            <a:chExt cx="2090828" cy="1362561"/>
          </a:xfrm>
        </p:grpSpPr>
        <p:sp>
          <p:nvSpPr>
            <p:cNvPr id="398" name="Google Shape;39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China</a:t>
              </a:r>
              <a:endParaRPr sz="1800">
                <a:solidFill>
                  <a:srgbClr val="1D7E74"/>
                </a:solidFill>
                <a:latin typeface="Roboto Medium"/>
                <a:ea typeface="Roboto Medium"/>
                <a:cs typeface="Roboto Medium"/>
                <a:sym typeface="Roboto Medium"/>
              </a:endParaRPr>
            </a:p>
          </p:txBody>
        </p:sp>
        <p:sp>
          <p:nvSpPr>
            <p:cNvPr id="401" name="Google Shape;401;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D7E74"/>
                  </a:solidFill>
                  <a:latin typeface="Roboto"/>
                  <a:ea typeface="Roboto"/>
                  <a:cs typeface="Roboto"/>
                  <a:sym typeface="Roboto"/>
                </a:rPr>
                <a:t>79</a:t>
              </a:r>
              <a:endParaRPr b="1" sz="4000">
                <a:solidFill>
                  <a:srgbClr val="1D7E74"/>
                </a:solidFill>
                <a:latin typeface="Roboto"/>
                <a:ea typeface="Roboto"/>
                <a:cs typeface="Roboto"/>
                <a:sym typeface="Roboto"/>
              </a:endParaRPr>
            </a:p>
          </p:txBody>
        </p:sp>
      </p:grpSp>
      <p:grpSp>
        <p:nvGrpSpPr>
          <p:cNvPr id="402" name="Google Shape;402;p24"/>
          <p:cNvGrpSpPr/>
          <p:nvPr/>
        </p:nvGrpSpPr>
        <p:grpSpPr>
          <a:xfrm>
            <a:off x="3300193" y="1572100"/>
            <a:ext cx="1250106" cy="1240476"/>
            <a:chOff x="1118227" y="470600"/>
            <a:chExt cx="2090828" cy="1362561"/>
          </a:xfrm>
        </p:grpSpPr>
        <p:sp>
          <p:nvSpPr>
            <p:cNvPr id="403" name="Google Shape;40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Russia</a:t>
              </a:r>
              <a:endParaRPr sz="1800">
                <a:solidFill>
                  <a:srgbClr val="1D7E74"/>
                </a:solidFill>
                <a:latin typeface="Roboto Medium"/>
                <a:ea typeface="Roboto Medium"/>
                <a:cs typeface="Roboto Medium"/>
                <a:sym typeface="Roboto Medium"/>
              </a:endParaRPr>
            </a:p>
          </p:txBody>
        </p:sp>
        <p:sp>
          <p:nvSpPr>
            <p:cNvPr id="406" name="Google Shape;406;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D7E74"/>
                  </a:solidFill>
                  <a:latin typeface="Roboto"/>
                  <a:ea typeface="Roboto"/>
                  <a:cs typeface="Roboto"/>
                  <a:sym typeface="Roboto"/>
                </a:rPr>
                <a:t>79</a:t>
              </a:r>
              <a:endParaRPr b="1" sz="4000">
                <a:solidFill>
                  <a:srgbClr val="1D7E74"/>
                </a:solidFill>
                <a:latin typeface="Roboto"/>
                <a:ea typeface="Roboto"/>
                <a:cs typeface="Roboto"/>
                <a:sym typeface="Roboto"/>
              </a:endParaRPr>
            </a:p>
          </p:txBody>
        </p:sp>
      </p:grpSp>
      <p:grpSp>
        <p:nvGrpSpPr>
          <p:cNvPr id="407" name="Google Shape;407;p24"/>
          <p:cNvGrpSpPr/>
          <p:nvPr/>
        </p:nvGrpSpPr>
        <p:grpSpPr>
          <a:xfrm>
            <a:off x="4574743" y="1641642"/>
            <a:ext cx="1250106" cy="1170934"/>
            <a:chOff x="1118227" y="546986"/>
            <a:chExt cx="2090828" cy="1286175"/>
          </a:xfrm>
        </p:grpSpPr>
        <p:sp>
          <p:nvSpPr>
            <p:cNvPr id="408" name="Google Shape;40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Turkey</a:t>
              </a:r>
              <a:endParaRPr sz="1800">
                <a:solidFill>
                  <a:srgbClr val="1D7E74"/>
                </a:solidFill>
                <a:latin typeface="Roboto Medium"/>
                <a:ea typeface="Roboto Medium"/>
                <a:cs typeface="Roboto Medium"/>
                <a:sym typeface="Roboto Medium"/>
              </a:endParaRPr>
            </a:p>
          </p:txBody>
        </p:sp>
        <p:sp>
          <p:nvSpPr>
            <p:cNvPr id="411" name="Google Shape;411;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D7E74"/>
                  </a:solidFill>
                  <a:latin typeface="Roboto"/>
                  <a:ea typeface="Roboto"/>
                  <a:cs typeface="Roboto"/>
                  <a:sym typeface="Roboto"/>
                </a:rPr>
                <a:t>68</a:t>
              </a:r>
              <a:endParaRPr b="1" sz="4000">
                <a:solidFill>
                  <a:srgbClr val="1D7E74"/>
                </a:solidFill>
                <a:latin typeface="Roboto"/>
                <a:ea typeface="Roboto"/>
                <a:cs typeface="Roboto"/>
                <a:sym typeface="Roboto"/>
              </a:endParaRPr>
            </a:p>
          </p:txBody>
        </p:sp>
      </p:grpSp>
      <p:grpSp>
        <p:nvGrpSpPr>
          <p:cNvPr id="412" name="Google Shape;412;p24"/>
          <p:cNvGrpSpPr/>
          <p:nvPr/>
        </p:nvGrpSpPr>
        <p:grpSpPr>
          <a:xfrm>
            <a:off x="5849294" y="1641642"/>
            <a:ext cx="1250106" cy="1170934"/>
            <a:chOff x="1118227" y="546986"/>
            <a:chExt cx="2090828" cy="1286175"/>
          </a:xfrm>
        </p:grpSpPr>
        <p:sp>
          <p:nvSpPr>
            <p:cNvPr id="413" name="Google Shape;41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Iran</a:t>
              </a:r>
              <a:endParaRPr sz="1800">
                <a:solidFill>
                  <a:srgbClr val="1D7E74"/>
                </a:solidFill>
                <a:latin typeface="Roboto Medium"/>
                <a:ea typeface="Roboto Medium"/>
                <a:cs typeface="Roboto Medium"/>
                <a:sym typeface="Roboto Medium"/>
              </a:endParaRPr>
            </a:p>
          </p:txBody>
        </p:sp>
        <p:sp>
          <p:nvSpPr>
            <p:cNvPr id="416" name="Google Shape;416;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1D7E74"/>
                  </a:solidFill>
                  <a:latin typeface="Roboto"/>
                  <a:ea typeface="Roboto"/>
                  <a:cs typeface="Roboto"/>
                  <a:sym typeface="Roboto"/>
                </a:rPr>
                <a:t>66</a:t>
              </a:r>
              <a:endParaRPr sz="4000">
                <a:solidFill>
                  <a:srgbClr val="1D7E74"/>
                </a:solidFill>
                <a:latin typeface="Roboto Thin"/>
                <a:ea typeface="Roboto Thin"/>
                <a:cs typeface="Roboto Thin"/>
                <a:sym typeface="Roboto Thin"/>
              </a:endParaRPr>
            </a:p>
          </p:txBody>
        </p:sp>
      </p:grpSp>
      <p:grpSp>
        <p:nvGrpSpPr>
          <p:cNvPr id="417" name="Google Shape;417;p24"/>
          <p:cNvGrpSpPr/>
          <p:nvPr/>
        </p:nvGrpSpPr>
        <p:grpSpPr>
          <a:xfrm>
            <a:off x="7144694" y="1641642"/>
            <a:ext cx="1250106" cy="1170865"/>
            <a:chOff x="1118227" y="546986"/>
            <a:chExt cx="2090828" cy="1286100"/>
          </a:xfrm>
        </p:grpSpPr>
        <p:sp>
          <p:nvSpPr>
            <p:cNvPr id="418" name="Google Shape;41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1233934" y="1284939"/>
              <a:ext cx="1815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D7E74"/>
                  </a:solidFill>
                  <a:latin typeface="Roboto Medium"/>
                  <a:ea typeface="Roboto Medium"/>
                  <a:cs typeface="Roboto Medium"/>
                  <a:sym typeface="Roboto Medium"/>
                </a:rPr>
                <a:t>World avg.</a:t>
              </a:r>
              <a:endParaRPr>
                <a:solidFill>
                  <a:srgbClr val="1D7E74"/>
                </a:solidFill>
                <a:latin typeface="Roboto Medium"/>
                <a:ea typeface="Roboto Medium"/>
                <a:cs typeface="Roboto Medium"/>
                <a:sym typeface="Roboto Medium"/>
              </a:endParaRPr>
            </a:p>
          </p:txBody>
        </p:sp>
        <p:sp>
          <p:nvSpPr>
            <p:cNvPr id="421" name="Google Shape;421;p24"/>
            <p:cNvSpPr/>
            <p:nvPr/>
          </p:nvSpPr>
          <p:spPr>
            <a:xfrm>
              <a:off x="1233850" y="6379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1D7E74"/>
                  </a:solidFill>
                  <a:latin typeface="Roboto"/>
                  <a:ea typeface="Roboto"/>
                  <a:cs typeface="Roboto"/>
                  <a:sym typeface="Roboto"/>
                </a:rPr>
                <a:t>12.6</a:t>
              </a:r>
              <a:endParaRPr sz="3300">
                <a:solidFill>
                  <a:srgbClr val="1D7E74"/>
                </a:solidFill>
                <a:latin typeface="Roboto Thin"/>
                <a:ea typeface="Roboto Thin"/>
                <a:cs typeface="Roboto Thin"/>
                <a:sym typeface="Roboto Thin"/>
              </a:endParaRPr>
            </a:p>
          </p:txBody>
        </p:sp>
      </p:grpSp>
      <p:grpSp>
        <p:nvGrpSpPr>
          <p:cNvPr id="422" name="Google Shape;422;p24"/>
          <p:cNvGrpSpPr/>
          <p:nvPr/>
        </p:nvGrpSpPr>
        <p:grpSpPr>
          <a:xfrm>
            <a:off x="751092" y="3089442"/>
            <a:ext cx="1250106" cy="1170934"/>
            <a:chOff x="1118227" y="546986"/>
            <a:chExt cx="2090828" cy="1286175"/>
          </a:xfrm>
        </p:grpSpPr>
        <p:sp>
          <p:nvSpPr>
            <p:cNvPr id="423" name="Google Shape;42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Israel</a:t>
              </a:r>
              <a:endParaRPr sz="1800">
                <a:solidFill>
                  <a:srgbClr val="1D7E74"/>
                </a:solidFill>
                <a:latin typeface="Roboto Medium"/>
                <a:ea typeface="Roboto Medium"/>
                <a:cs typeface="Roboto Medium"/>
                <a:sym typeface="Roboto Medium"/>
              </a:endParaRPr>
            </a:p>
          </p:txBody>
        </p:sp>
        <p:sp>
          <p:nvSpPr>
            <p:cNvPr id="426" name="Google Shape;426;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4"/>
                  </a:solidFill>
                  <a:latin typeface="Roboto"/>
                  <a:ea typeface="Roboto"/>
                  <a:cs typeface="Roboto"/>
                  <a:sym typeface="Roboto"/>
                </a:rPr>
                <a:t>708</a:t>
              </a:r>
              <a:endParaRPr sz="2000">
                <a:solidFill>
                  <a:srgbClr val="1D7E74"/>
                </a:solidFill>
                <a:latin typeface="Roboto Thin"/>
                <a:ea typeface="Roboto Thin"/>
                <a:cs typeface="Roboto Thin"/>
                <a:sym typeface="Roboto Thin"/>
              </a:endParaRPr>
            </a:p>
          </p:txBody>
        </p:sp>
      </p:grpSp>
      <p:grpSp>
        <p:nvGrpSpPr>
          <p:cNvPr id="427" name="Google Shape;427;p24"/>
          <p:cNvGrpSpPr/>
          <p:nvPr/>
        </p:nvGrpSpPr>
        <p:grpSpPr>
          <a:xfrm>
            <a:off x="2025643" y="3089442"/>
            <a:ext cx="1250106" cy="1170934"/>
            <a:chOff x="1118227" y="546986"/>
            <a:chExt cx="2090828" cy="1286175"/>
          </a:xfrm>
        </p:grpSpPr>
        <p:sp>
          <p:nvSpPr>
            <p:cNvPr id="428" name="Google Shape;42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Lebanon</a:t>
              </a:r>
              <a:endParaRPr sz="1800">
                <a:solidFill>
                  <a:srgbClr val="1D7E74"/>
                </a:solidFill>
                <a:latin typeface="Roboto Medium"/>
                <a:ea typeface="Roboto Medium"/>
                <a:cs typeface="Roboto Medium"/>
                <a:sym typeface="Roboto Medium"/>
              </a:endParaRPr>
            </a:p>
            <a:p>
              <a:pPr indent="0" lvl="0" marL="0" rtl="0" algn="ctr">
                <a:spcBef>
                  <a:spcPts val="0"/>
                </a:spcBef>
                <a:spcAft>
                  <a:spcPts val="0"/>
                </a:spcAft>
                <a:buNone/>
              </a:pPr>
              <a:r>
                <a:t/>
              </a:r>
              <a:endParaRPr sz="1800">
                <a:solidFill>
                  <a:srgbClr val="1D7E74"/>
                </a:solidFill>
                <a:latin typeface="Roboto Medium"/>
                <a:ea typeface="Roboto Medium"/>
                <a:cs typeface="Roboto Medium"/>
                <a:sym typeface="Roboto Medium"/>
              </a:endParaRPr>
            </a:p>
          </p:txBody>
        </p:sp>
        <p:sp>
          <p:nvSpPr>
            <p:cNvPr id="431" name="Google Shape;431;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Roboto"/>
                  <a:ea typeface="Roboto"/>
                  <a:cs typeface="Roboto"/>
                  <a:sym typeface="Roboto"/>
                </a:rPr>
                <a:t>681</a:t>
              </a:r>
              <a:endParaRPr b="1" sz="3700">
                <a:solidFill>
                  <a:srgbClr val="1D7E74"/>
                </a:solidFill>
                <a:latin typeface="Roboto"/>
                <a:ea typeface="Roboto"/>
                <a:cs typeface="Roboto"/>
                <a:sym typeface="Roboto"/>
              </a:endParaRPr>
            </a:p>
          </p:txBody>
        </p:sp>
      </p:grpSp>
      <p:grpSp>
        <p:nvGrpSpPr>
          <p:cNvPr id="432" name="Google Shape;432;p24"/>
          <p:cNvGrpSpPr/>
          <p:nvPr/>
        </p:nvGrpSpPr>
        <p:grpSpPr>
          <a:xfrm>
            <a:off x="3300193" y="3089442"/>
            <a:ext cx="1250106" cy="1170934"/>
            <a:chOff x="1118227" y="546986"/>
            <a:chExt cx="2090828" cy="1286175"/>
          </a:xfrm>
        </p:grpSpPr>
        <p:sp>
          <p:nvSpPr>
            <p:cNvPr id="433" name="Google Shape;43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Pakistan</a:t>
              </a:r>
              <a:endParaRPr sz="1800">
                <a:solidFill>
                  <a:srgbClr val="1D7E74"/>
                </a:solidFill>
                <a:latin typeface="Roboto Medium"/>
                <a:ea typeface="Roboto Medium"/>
                <a:cs typeface="Roboto Medium"/>
                <a:sym typeface="Roboto Medium"/>
              </a:endParaRPr>
            </a:p>
          </p:txBody>
        </p:sp>
        <p:sp>
          <p:nvSpPr>
            <p:cNvPr id="436" name="Google Shape;436;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Roboto"/>
                  <a:ea typeface="Roboto"/>
                  <a:cs typeface="Roboto"/>
                  <a:sym typeface="Roboto"/>
                </a:rPr>
                <a:t>559</a:t>
              </a:r>
              <a:endParaRPr b="1" sz="3700">
                <a:solidFill>
                  <a:srgbClr val="1D7E74"/>
                </a:solidFill>
                <a:latin typeface="Roboto"/>
                <a:ea typeface="Roboto"/>
                <a:cs typeface="Roboto"/>
                <a:sym typeface="Roboto"/>
              </a:endParaRPr>
            </a:p>
          </p:txBody>
        </p:sp>
      </p:grpSp>
      <p:grpSp>
        <p:nvGrpSpPr>
          <p:cNvPr id="437" name="Google Shape;437;p24"/>
          <p:cNvGrpSpPr/>
          <p:nvPr/>
        </p:nvGrpSpPr>
        <p:grpSpPr>
          <a:xfrm>
            <a:off x="4574743" y="3089442"/>
            <a:ext cx="1250106" cy="1170934"/>
            <a:chOff x="1118227" y="546986"/>
            <a:chExt cx="2090828" cy="1286175"/>
          </a:xfrm>
        </p:grpSpPr>
        <p:sp>
          <p:nvSpPr>
            <p:cNvPr id="438" name="Google Shape;43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U.S.A.</a:t>
              </a:r>
              <a:endParaRPr sz="1800">
                <a:solidFill>
                  <a:srgbClr val="1D7E74"/>
                </a:solidFill>
                <a:latin typeface="Roboto Medium"/>
                <a:ea typeface="Roboto Medium"/>
                <a:cs typeface="Roboto Medium"/>
                <a:sym typeface="Roboto Medium"/>
              </a:endParaRPr>
            </a:p>
          </p:txBody>
        </p:sp>
        <p:sp>
          <p:nvSpPr>
            <p:cNvPr id="441" name="Google Shape;441;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4"/>
                  </a:solidFill>
                  <a:latin typeface="Roboto"/>
                  <a:ea typeface="Roboto"/>
                  <a:cs typeface="Roboto"/>
                  <a:sym typeface="Roboto"/>
                </a:rPr>
                <a:t>545</a:t>
              </a:r>
              <a:endParaRPr b="1" sz="3600">
                <a:solidFill>
                  <a:srgbClr val="1D7E74"/>
                </a:solidFill>
                <a:latin typeface="Roboto"/>
                <a:ea typeface="Roboto"/>
                <a:cs typeface="Roboto"/>
                <a:sym typeface="Roboto"/>
              </a:endParaRPr>
            </a:p>
          </p:txBody>
        </p:sp>
      </p:grpSp>
      <p:grpSp>
        <p:nvGrpSpPr>
          <p:cNvPr id="442" name="Google Shape;442;p24"/>
          <p:cNvGrpSpPr/>
          <p:nvPr/>
        </p:nvGrpSpPr>
        <p:grpSpPr>
          <a:xfrm>
            <a:off x="5849294" y="3089442"/>
            <a:ext cx="1250106" cy="1170934"/>
            <a:chOff x="1118227" y="546986"/>
            <a:chExt cx="2090828" cy="1286175"/>
          </a:xfrm>
        </p:grpSpPr>
        <p:sp>
          <p:nvSpPr>
            <p:cNvPr id="443" name="Google Shape;443;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Roboto Medium"/>
                  <a:ea typeface="Roboto Medium"/>
                  <a:cs typeface="Roboto Medium"/>
                  <a:sym typeface="Roboto Medium"/>
                </a:rPr>
                <a:t>Turkey</a:t>
              </a:r>
              <a:endParaRPr sz="1800">
                <a:solidFill>
                  <a:srgbClr val="1D7E74"/>
                </a:solidFill>
                <a:latin typeface="Roboto Medium"/>
                <a:ea typeface="Roboto Medium"/>
                <a:cs typeface="Roboto Medium"/>
                <a:sym typeface="Roboto Medium"/>
              </a:endParaRPr>
            </a:p>
          </p:txBody>
        </p:sp>
        <p:sp>
          <p:nvSpPr>
            <p:cNvPr id="446" name="Google Shape;446;p24"/>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4"/>
                  </a:solidFill>
                  <a:latin typeface="Roboto"/>
                  <a:ea typeface="Roboto"/>
                  <a:cs typeface="Roboto"/>
                  <a:sym typeface="Roboto"/>
                </a:rPr>
                <a:t>458</a:t>
              </a:r>
              <a:endParaRPr sz="3600">
                <a:solidFill>
                  <a:srgbClr val="1D7E74"/>
                </a:solidFill>
                <a:latin typeface="Roboto Thin"/>
                <a:ea typeface="Roboto Thin"/>
                <a:cs typeface="Roboto Thin"/>
                <a:sym typeface="Roboto Thin"/>
              </a:endParaRPr>
            </a:p>
          </p:txBody>
        </p:sp>
      </p:grpSp>
      <p:grpSp>
        <p:nvGrpSpPr>
          <p:cNvPr id="447" name="Google Shape;447;p24"/>
          <p:cNvGrpSpPr/>
          <p:nvPr/>
        </p:nvGrpSpPr>
        <p:grpSpPr>
          <a:xfrm>
            <a:off x="7144694" y="3089442"/>
            <a:ext cx="1250106" cy="1170865"/>
            <a:chOff x="1118227" y="546986"/>
            <a:chExt cx="2090828" cy="1286100"/>
          </a:xfrm>
        </p:grpSpPr>
        <p:sp>
          <p:nvSpPr>
            <p:cNvPr id="448" name="Google Shape;448;p24"/>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1233934" y="1284939"/>
              <a:ext cx="1815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D7E74"/>
                  </a:solidFill>
                  <a:latin typeface="Roboto Medium"/>
                  <a:ea typeface="Roboto Medium"/>
                  <a:cs typeface="Roboto Medium"/>
                  <a:sym typeface="Roboto Medium"/>
                </a:rPr>
                <a:t>World avg.</a:t>
              </a:r>
              <a:endParaRPr>
                <a:solidFill>
                  <a:srgbClr val="1D7E74"/>
                </a:solidFill>
                <a:latin typeface="Roboto Medium"/>
                <a:ea typeface="Roboto Medium"/>
                <a:cs typeface="Roboto Medium"/>
                <a:sym typeface="Roboto Medium"/>
              </a:endParaRPr>
            </a:p>
          </p:txBody>
        </p:sp>
        <p:sp>
          <p:nvSpPr>
            <p:cNvPr id="451" name="Google Shape;451;p24"/>
            <p:cNvSpPr/>
            <p:nvPr/>
          </p:nvSpPr>
          <p:spPr>
            <a:xfrm>
              <a:off x="1233850" y="6379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1D7E74"/>
                  </a:solidFill>
                  <a:latin typeface="Roboto"/>
                  <a:ea typeface="Roboto"/>
                  <a:cs typeface="Roboto"/>
                  <a:sym typeface="Roboto"/>
                </a:rPr>
                <a:t>61.6</a:t>
              </a:r>
              <a:endParaRPr sz="3100">
                <a:solidFill>
                  <a:srgbClr val="1D7E74"/>
                </a:solidFill>
                <a:latin typeface="Roboto Thin"/>
                <a:ea typeface="Roboto Thin"/>
                <a:cs typeface="Roboto Thin"/>
                <a:sym typeface="Roboto Thin"/>
              </a:endParaRPr>
            </a:p>
          </p:txBody>
        </p:sp>
      </p:grpSp>
      <p:sp>
        <p:nvSpPr>
          <p:cNvPr id="452" name="Google Shape;452;p24"/>
          <p:cNvSpPr txBox="1"/>
          <p:nvPr/>
        </p:nvSpPr>
        <p:spPr>
          <a:xfrm>
            <a:off x="863125" y="1298025"/>
            <a:ext cx="12501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Frank Ruhl Libre"/>
                <a:ea typeface="Frank Ruhl Libre"/>
                <a:cs typeface="Frank Ruhl Libre"/>
                <a:sym typeface="Frank Ruhl Libre"/>
              </a:rPr>
              <a:t>DISPUTES</a:t>
            </a:r>
            <a:endParaRPr b="1" i="1">
              <a:solidFill>
                <a:schemeClr val="dk1"/>
              </a:solidFill>
              <a:latin typeface="Frank Ruhl Libre"/>
              <a:ea typeface="Frank Ruhl Libre"/>
              <a:cs typeface="Frank Ruhl Libre"/>
              <a:sym typeface="Frank Ruhl Libre"/>
            </a:endParaRPr>
          </a:p>
        </p:txBody>
      </p:sp>
      <p:sp>
        <p:nvSpPr>
          <p:cNvPr id="453" name="Google Shape;453;p24"/>
          <p:cNvSpPr txBox="1"/>
          <p:nvPr/>
        </p:nvSpPr>
        <p:spPr>
          <a:xfrm>
            <a:off x="820050" y="2790200"/>
            <a:ext cx="13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Frank Ruhl Libre"/>
                <a:ea typeface="Frank Ruhl Libre"/>
                <a:cs typeface="Frank Ruhl Libre"/>
                <a:sym typeface="Frank Ruhl Libre"/>
              </a:rPr>
              <a:t>INCIDENTS</a:t>
            </a:r>
            <a:endParaRPr b="1" i="1">
              <a:solidFill>
                <a:schemeClr val="dk1"/>
              </a:solidFill>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2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5"/>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TOP FIVES:</a:t>
            </a:r>
            <a:endParaRPr/>
          </a:p>
          <a:p>
            <a:pPr indent="0" lvl="0" marL="0" rtl="0" algn="ctr">
              <a:spcBef>
                <a:spcPts val="0"/>
              </a:spcBef>
              <a:spcAft>
                <a:spcPts val="0"/>
              </a:spcAft>
              <a:buNone/>
            </a:pPr>
            <a:r>
              <a:rPr lang="en"/>
              <a:t>TOP INSTIGATORS &amp; MOST AGGRESSIVE</a:t>
            </a:r>
            <a:endParaRPr/>
          </a:p>
        </p:txBody>
      </p:sp>
      <p:sp>
        <p:nvSpPr>
          <p:cNvPr id="459" name="Google Shape;459;p2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460" name="Google Shape;460;p25"/>
          <p:cNvGrpSpPr/>
          <p:nvPr/>
        </p:nvGrpSpPr>
        <p:grpSpPr>
          <a:xfrm>
            <a:off x="751092" y="3089442"/>
            <a:ext cx="1250106" cy="1170934"/>
            <a:chOff x="1118227" y="546986"/>
            <a:chExt cx="2090828" cy="1286175"/>
          </a:xfrm>
        </p:grpSpPr>
        <p:sp>
          <p:nvSpPr>
            <p:cNvPr id="461" name="Google Shape;461;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62" name="Google Shape;462;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63" name="Google Shape;463;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Armenia</a:t>
              </a:r>
              <a:endParaRPr sz="1800">
                <a:solidFill>
                  <a:srgbClr val="1D7E74"/>
                </a:solidFill>
                <a:latin typeface="Frank Ruhl Libre Medium"/>
                <a:ea typeface="Frank Ruhl Libre Medium"/>
                <a:cs typeface="Frank Ruhl Libre Medium"/>
                <a:sym typeface="Frank Ruhl Libre Medium"/>
              </a:endParaRPr>
            </a:p>
          </p:txBody>
        </p:sp>
        <p:sp>
          <p:nvSpPr>
            <p:cNvPr id="464" name="Google Shape;464;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1D7E74"/>
                  </a:solidFill>
                  <a:latin typeface="Frank Ruhl Libre"/>
                  <a:ea typeface="Frank Ruhl Libre"/>
                  <a:cs typeface="Frank Ruhl Libre"/>
                  <a:sym typeface="Frank Ruhl Libre"/>
                </a:rPr>
                <a:t>13.4</a:t>
              </a:r>
              <a:endParaRPr sz="1700">
                <a:solidFill>
                  <a:srgbClr val="1D7E74"/>
                </a:solidFill>
                <a:latin typeface="Frank Ruhl Libre Light"/>
                <a:ea typeface="Frank Ruhl Libre Light"/>
                <a:cs typeface="Frank Ruhl Libre Light"/>
                <a:sym typeface="Frank Ruhl Libre Light"/>
              </a:endParaRPr>
            </a:p>
          </p:txBody>
        </p:sp>
      </p:grpSp>
      <p:grpSp>
        <p:nvGrpSpPr>
          <p:cNvPr id="465" name="Google Shape;465;p25"/>
          <p:cNvGrpSpPr/>
          <p:nvPr/>
        </p:nvGrpSpPr>
        <p:grpSpPr>
          <a:xfrm>
            <a:off x="2025643" y="3089442"/>
            <a:ext cx="1250106" cy="1170934"/>
            <a:chOff x="1118227" y="546986"/>
            <a:chExt cx="2090828" cy="1286175"/>
          </a:xfrm>
        </p:grpSpPr>
        <p:sp>
          <p:nvSpPr>
            <p:cNvPr id="466" name="Google Shape;466;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67" name="Google Shape;467;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68" name="Google Shape;468;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Nigeria</a:t>
              </a:r>
              <a:endParaRPr sz="1800">
                <a:solidFill>
                  <a:srgbClr val="1D7E74"/>
                </a:solidFill>
                <a:latin typeface="Frank Ruhl Libre Medium"/>
                <a:ea typeface="Frank Ruhl Libre Medium"/>
                <a:cs typeface="Frank Ruhl Libre Medium"/>
                <a:sym typeface="Frank Ruhl Libre Medium"/>
              </a:endParaRPr>
            </a:p>
            <a:p>
              <a:pPr indent="0" lvl="0" marL="0" rtl="0" algn="ctr">
                <a:spcBef>
                  <a:spcPts val="0"/>
                </a:spcBef>
                <a:spcAft>
                  <a:spcPts val="0"/>
                </a:spcAft>
                <a:buNone/>
              </a:pPr>
              <a:r>
                <a:t/>
              </a:r>
              <a:endParaRPr sz="1800">
                <a:solidFill>
                  <a:srgbClr val="1D7E74"/>
                </a:solidFill>
                <a:latin typeface="Frank Ruhl Libre Medium"/>
                <a:ea typeface="Frank Ruhl Libre Medium"/>
                <a:cs typeface="Frank Ruhl Libre Medium"/>
                <a:sym typeface="Frank Ruhl Libre Medium"/>
              </a:endParaRPr>
            </a:p>
          </p:txBody>
        </p:sp>
        <p:sp>
          <p:nvSpPr>
            <p:cNvPr id="469" name="Google Shape;469;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1D7E74"/>
                  </a:solidFill>
                  <a:latin typeface="Frank Ruhl Libre"/>
                  <a:ea typeface="Frank Ruhl Libre"/>
                  <a:cs typeface="Frank Ruhl Libre"/>
                  <a:sym typeface="Frank Ruhl Libre"/>
                </a:rPr>
                <a:t>12.5</a:t>
              </a:r>
              <a:endParaRPr b="1" sz="3400">
                <a:solidFill>
                  <a:srgbClr val="1D7E74"/>
                </a:solidFill>
                <a:latin typeface="Frank Ruhl Libre"/>
                <a:ea typeface="Frank Ruhl Libre"/>
                <a:cs typeface="Frank Ruhl Libre"/>
                <a:sym typeface="Frank Ruhl Libre"/>
              </a:endParaRPr>
            </a:p>
          </p:txBody>
        </p:sp>
      </p:grpSp>
      <p:grpSp>
        <p:nvGrpSpPr>
          <p:cNvPr id="470" name="Google Shape;470;p25"/>
          <p:cNvGrpSpPr/>
          <p:nvPr/>
        </p:nvGrpSpPr>
        <p:grpSpPr>
          <a:xfrm>
            <a:off x="3300151" y="3089442"/>
            <a:ext cx="1250148" cy="1170922"/>
            <a:chOff x="1118156" y="546986"/>
            <a:chExt cx="2090899" cy="1286162"/>
          </a:xfrm>
        </p:grpSpPr>
        <p:sp>
          <p:nvSpPr>
            <p:cNvPr id="471" name="Google Shape;471;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72" name="Google Shape;472;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73" name="Google Shape;473;p25"/>
            <p:cNvSpPr/>
            <p:nvPr/>
          </p:nvSpPr>
          <p:spPr>
            <a:xfrm>
              <a:off x="1118156" y="1225048"/>
              <a:ext cx="20304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1D7E74"/>
                  </a:solidFill>
                  <a:latin typeface="Frank Ruhl Libre Medium"/>
                  <a:ea typeface="Frank Ruhl Libre Medium"/>
                  <a:cs typeface="Frank Ruhl Libre Medium"/>
                  <a:sym typeface="Frank Ruhl Libre Medium"/>
                </a:rPr>
                <a:t>Cameroon</a:t>
              </a:r>
              <a:endParaRPr sz="1700">
                <a:solidFill>
                  <a:srgbClr val="1D7E74"/>
                </a:solidFill>
                <a:latin typeface="Frank Ruhl Libre Medium"/>
                <a:ea typeface="Frank Ruhl Libre Medium"/>
                <a:cs typeface="Frank Ruhl Libre Medium"/>
                <a:sym typeface="Frank Ruhl Libre Medium"/>
              </a:endParaRPr>
            </a:p>
          </p:txBody>
        </p:sp>
        <p:sp>
          <p:nvSpPr>
            <p:cNvPr id="474" name="Google Shape;474;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1D7E74"/>
                  </a:solidFill>
                  <a:latin typeface="Frank Ruhl Libre"/>
                  <a:ea typeface="Frank Ruhl Libre"/>
                  <a:cs typeface="Frank Ruhl Libre"/>
                  <a:sym typeface="Frank Ruhl Libre"/>
                </a:rPr>
                <a:t>12.5</a:t>
              </a:r>
              <a:endParaRPr b="1" sz="3700">
                <a:solidFill>
                  <a:srgbClr val="1D7E74"/>
                </a:solidFill>
                <a:latin typeface="Frank Ruhl Libre"/>
                <a:ea typeface="Frank Ruhl Libre"/>
                <a:cs typeface="Frank Ruhl Libre"/>
                <a:sym typeface="Frank Ruhl Libre"/>
              </a:endParaRPr>
            </a:p>
          </p:txBody>
        </p:sp>
      </p:grpSp>
      <p:grpSp>
        <p:nvGrpSpPr>
          <p:cNvPr id="475" name="Google Shape;475;p25"/>
          <p:cNvGrpSpPr/>
          <p:nvPr/>
        </p:nvGrpSpPr>
        <p:grpSpPr>
          <a:xfrm>
            <a:off x="4574743" y="3089442"/>
            <a:ext cx="1250106" cy="1170934"/>
            <a:chOff x="1118227" y="546986"/>
            <a:chExt cx="2090828" cy="1286175"/>
          </a:xfrm>
        </p:grpSpPr>
        <p:sp>
          <p:nvSpPr>
            <p:cNvPr id="476" name="Google Shape;476;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77" name="Google Shape;477;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78" name="Google Shape;478;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Namibia</a:t>
              </a:r>
              <a:endParaRPr sz="1800">
                <a:solidFill>
                  <a:srgbClr val="1D7E74"/>
                </a:solidFill>
                <a:latin typeface="Frank Ruhl Libre Medium"/>
                <a:ea typeface="Frank Ruhl Libre Medium"/>
                <a:cs typeface="Frank Ruhl Libre Medium"/>
                <a:sym typeface="Frank Ruhl Libre Medium"/>
              </a:endParaRPr>
            </a:p>
          </p:txBody>
        </p:sp>
        <p:sp>
          <p:nvSpPr>
            <p:cNvPr id="479" name="Google Shape;479;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1D7E74"/>
                  </a:solidFill>
                  <a:latin typeface="Frank Ruhl Libre"/>
                  <a:ea typeface="Frank Ruhl Libre"/>
                  <a:cs typeface="Frank Ruhl Libre"/>
                  <a:sym typeface="Frank Ruhl Libre"/>
                </a:rPr>
                <a:t>12.3</a:t>
              </a:r>
              <a:endParaRPr b="1" sz="3400">
                <a:solidFill>
                  <a:srgbClr val="1D7E74"/>
                </a:solidFill>
                <a:latin typeface="Frank Ruhl Libre"/>
                <a:ea typeface="Frank Ruhl Libre"/>
                <a:cs typeface="Frank Ruhl Libre"/>
                <a:sym typeface="Frank Ruhl Libre"/>
              </a:endParaRPr>
            </a:p>
          </p:txBody>
        </p:sp>
      </p:grpSp>
      <p:grpSp>
        <p:nvGrpSpPr>
          <p:cNvPr id="480" name="Google Shape;480;p25"/>
          <p:cNvGrpSpPr/>
          <p:nvPr/>
        </p:nvGrpSpPr>
        <p:grpSpPr>
          <a:xfrm>
            <a:off x="5849294" y="3089442"/>
            <a:ext cx="1250106" cy="1170934"/>
            <a:chOff x="1118227" y="546986"/>
            <a:chExt cx="2090828" cy="1286175"/>
          </a:xfrm>
        </p:grpSpPr>
        <p:sp>
          <p:nvSpPr>
            <p:cNvPr id="481" name="Google Shape;481;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82" name="Google Shape;482;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83" name="Google Shape;483;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Ethiopia</a:t>
              </a:r>
              <a:endParaRPr sz="1800">
                <a:solidFill>
                  <a:srgbClr val="1D7E74"/>
                </a:solidFill>
                <a:latin typeface="Frank Ruhl Libre Medium"/>
                <a:ea typeface="Frank Ruhl Libre Medium"/>
                <a:cs typeface="Frank Ruhl Libre Medium"/>
                <a:sym typeface="Frank Ruhl Libre Medium"/>
              </a:endParaRPr>
            </a:p>
          </p:txBody>
        </p:sp>
        <p:sp>
          <p:nvSpPr>
            <p:cNvPr id="484" name="Google Shape;484;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1D7E74"/>
                  </a:solidFill>
                  <a:latin typeface="Frank Ruhl Libre"/>
                  <a:ea typeface="Frank Ruhl Libre"/>
                  <a:cs typeface="Frank Ruhl Libre"/>
                  <a:sym typeface="Frank Ruhl Libre"/>
                </a:rPr>
                <a:t>12.2</a:t>
              </a:r>
              <a:endParaRPr sz="3400">
                <a:solidFill>
                  <a:srgbClr val="1D7E74"/>
                </a:solidFill>
                <a:latin typeface="Frank Ruhl Libre Light"/>
                <a:ea typeface="Frank Ruhl Libre Light"/>
                <a:cs typeface="Frank Ruhl Libre Light"/>
                <a:sym typeface="Frank Ruhl Libre Light"/>
              </a:endParaRPr>
            </a:p>
          </p:txBody>
        </p:sp>
      </p:grpSp>
      <p:grpSp>
        <p:nvGrpSpPr>
          <p:cNvPr id="485" name="Google Shape;485;p25"/>
          <p:cNvGrpSpPr/>
          <p:nvPr/>
        </p:nvGrpSpPr>
        <p:grpSpPr>
          <a:xfrm>
            <a:off x="7144694" y="3089442"/>
            <a:ext cx="1250106" cy="1170865"/>
            <a:chOff x="1118227" y="546986"/>
            <a:chExt cx="2090828" cy="1286100"/>
          </a:xfrm>
        </p:grpSpPr>
        <p:sp>
          <p:nvSpPr>
            <p:cNvPr id="486" name="Google Shape;486;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87" name="Google Shape;487;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88" name="Google Shape;488;p25"/>
            <p:cNvSpPr/>
            <p:nvPr/>
          </p:nvSpPr>
          <p:spPr>
            <a:xfrm>
              <a:off x="1233934" y="1284939"/>
              <a:ext cx="1815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D7E74"/>
                  </a:solidFill>
                  <a:latin typeface="Frank Ruhl Libre Medium"/>
                  <a:ea typeface="Frank Ruhl Libre Medium"/>
                  <a:cs typeface="Frank Ruhl Libre Medium"/>
                  <a:sym typeface="Frank Ruhl Libre Medium"/>
                </a:rPr>
                <a:t>World avg.</a:t>
              </a:r>
              <a:endParaRPr>
                <a:solidFill>
                  <a:srgbClr val="1D7E74"/>
                </a:solidFill>
                <a:latin typeface="Frank Ruhl Libre Medium"/>
                <a:ea typeface="Frank Ruhl Libre Medium"/>
                <a:cs typeface="Frank Ruhl Libre Medium"/>
                <a:sym typeface="Frank Ruhl Libre Medium"/>
              </a:endParaRPr>
            </a:p>
          </p:txBody>
        </p:sp>
        <p:sp>
          <p:nvSpPr>
            <p:cNvPr id="489" name="Google Shape;489;p25"/>
            <p:cNvSpPr/>
            <p:nvPr/>
          </p:nvSpPr>
          <p:spPr>
            <a:xfrm>
              <a:off x="1233850" y="6379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1D7E74"/>
                  </a:solidFill>
                  <a:latin typeface="Frank Ruhl Libre"/>
                  <a:ea typeface="Frank Ruhl Libre"/>
                  <a:cs typeface="Frank Ruhl Libre"/>
                  <a:sym typeface="Frank Ruhl Libre"/>
                </a:rPr>
                <a:t>7.16</a:t>
              </a:r>
              <a:endParaRPr sz="3100">
                <a:solidFill>
                  <a:srgbClr val="1D7E74"/>
                </a:solidFill>
                <a:latin typeface="Frank Ruhl Libre Light"/>
                <a:ea typeface="Frank Ruhl Libre Light"/>
                <a:cs typeface="Frank Ruhl Libre Light"/>
                <a:sym typeface="Frank Ruhl Libre Light"/>
              </a:endParaRPr>
            </a:p>
          </p:txBody>
        </p:sp>
      </p:grpSp>
      <p:sp>
        <p:nvSpPr>
          <p:cNvPr id="490" name="Google Shape;490;p25"/>
          <p:cNvSpPr txBox="1"/>
          <p:nvPr/>
        </p:nvSpPr>
        <p:spPr>
          <a:xfrm>
            <a:off x="863125" y="1298025"/>
            <a:ext cx="28587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Frank Ruhl Libre"/>
                <a:ea typeface="Frank Ruhl Libre"/>
                <a:cs typeface="Frank Ruhl Libre"/>
                <a:sym typeface="Frank Ruhl Libre"/>
              </a:rPr>
              <a:t>PARTICIPATIONS IN SIDE A</a:t>
            </a:r>
            <a:endParaRPr b="1" i="1">
              <a:solidFill>
                <a:schemeClr val="dk1"/>
              </a:solidFill>
              <a:latin typeface="Frank Ruhl Libre"/>
              <a:ea typeface="Frank Ruhl Libre"/>
              <a:cs typeface="Frank Ruhl Libre"/>
              <a:sym typeface="Frank Ruhl Libre"/>
            </a:endParaRPr>
          </a:p>
        </p:txBody>
      </p:sp>
      <p:sp>
        <p:nvSpPr>
          <p:cNvPr id="491" name="Google Shape;491;p25"/>
          <p:cNvSpPr txBox="1"/>
          <p:nvPr/>
        </p:nvSpPr>
        <p:spPr>
          <a:xfrm>
            <a:off x="820050" y="2790200"/>
            <a:ext cx="44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Frank Ruhl Libre"/>
                <a:ea typeface="Frank Ruhl Libre"/>
                <a:cs typeface="Frank Ruhl Libre"/>
                <a:sym typeface="Frank Ruhl Libre"/>
              </a:rPr>
              <a:t>HIGHEST AVERAGE HIGH ACTION LEVELS</a:t>
            </a:r>
            <a:endParaRPr b="1" i="1">
              <a:solidFill>
                <a:schemeClr val="dk1"/>
              </a:solidFill>
              <a:latin typeface="Frank Ruhl Libre"/>
              <a:ea typeface="Frank Ruhl Libre"/>
              <a:cs typeface="Frank Ruhl Libre"/>
              <a:sym typeface="Frank Ruhl Libre"/>
            </a:endParaRPr>
          </a:p>
        </p:txBody>
      </p:sp>
      <p:grpSp>
        <p:nvGrpSpPr>
          <p:cNvPr id="492" name="Google Shape;492;p25"/>
          <p:cNvGrpSpPr/>
          <p:nvPr/>
        </p:nvGrpSpPr>
        <p:grpSpPr>
          <a:xfrm>
            <a:off x="751092" y="1641642"/>
            <a:ext cx="1250106" cy="1170934"/>
            <a:chOff x="1118227" y="546986"/>
            <a:chExt cx="2090828" cy="1286175"/>
          </a:xfrm>
        </p:grpSpPr>
        <p:sp>
          <p:nvSpPr>
            <p:cNvPr id="493" name="Google Shape;493;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94" name="Google Shape;494;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95" name="Google Shape;495;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Israel</a:t>
              </a:r>
              <a:endParaRPr sz="1800">
                <a:solidFill>
                  <a:srgbClr val="1D7E74"/>
                </a:solidFill>
                <a:latin typeface="Frank Ruhl Libre Medium"/>
                <a:ea typeface="Frank Ruhl Libre Medium"/>
                <a:cs typeface="Frank Ruhl Libre Medium"/>
                <a:sym typeface="Frank Ruhl Libre Medium"/>
              </a:endParaRPr>
            </a:p>
          </p:txBody>
        </p:sp>
        <p:sp>
          <p:nvSpPr>
            <p:cNvPr id="496" name="Google Shape;496;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Frank Ruhl Libre"/>
                  <a:ea typeface="Frank Ruhl Libre"/>
                  <a:cs typeface="Frank Ruhl Libre"/>
                  <a:sym typeface="Frank Ruhl Libre"/>
                </a:rPr>
                <a:t>702</a:t>
              </a:r>
              <a:endParaRPr sz="2100">
                <a:solidFill>
                  <a:srgbClr val="1D7E74"/>
                </a:solidFill>
                <a:latin typeface="Frank Ruhl Libre Light"/>
                <a:ea typeface="Frank Ruhl Libre Light"/>
                <a:cs typeface="Frank Ruhl Libre Light"/>
                <a:sym typeface="Frank Ruhl Libre Light"/>
              </a:endParaRPr>
            </a:p>
          </p:txBody>
        </p:sp>
      </p:grpSp>
      <p:grpSp>
        <p:nvGrpSpPr>
          <p:cNvPr id="497" name="Google Shape;497;p25"/>
          <p:cNvGrpSpPr/>
          <p:nvPr/>
        </p:nvGrpSpPr>
        <p:grpSpPr>
          <a:xfrm>
            <a:off x="2025643" y="1641642"/>
            <a:ext cx="1250106" cy="1170934"/>
            <a:chOff x="1118227" y="546986"/>
            <a:chExt cx="2090828" cy="1286175"/>
          </a:xfrm>
        </p:grpSpPr>
        <p:sp>
          <p:nvSpPr>
            <p:cNvPr id="498" name="Google Shape;498;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499" name="Google Shape;499;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00" name="Google Shape;500;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U.S.A.</a:t>
              </a:r>
              <a:endParaRPr sz="1800">
                <a:solidFill>
                  <a:srgbClr val="1D7E74"/>
                </a:solidFill>
                <a:latin typeface="Frank Ruhl Libre Medium"/>
                <a:ea typeface="Frank Ruhl Libre Medium"/>
                <a:cs typeface="Frank Ruhl Libre Medium"/>
                <a:sym typeface="Frank Ruhl Libre Medium"/>
              </a:endParaRPr>
            </a:p>
            <a:p>
              <a:pPr indent="0" lvl="0" marL="0" rtl="0" algn="ctr">
                <a:spcBef>
                  <a:spcPts val="0"/>
                </a:spcBef>
                <a:spcAft>
                  <a:spcPts val="0"/>
                </a:spcAft>
                <a:buNone/>
              </a:pPr>
              <a:r>
                <a:t/>
              </a:r>
              <a:endParaRPr sz="1800">
                <a:solidFill>
                  <a:srgbClr val="1D7E74"/>
                </a:solidFill>
                <a:latin typeface="Frank Ruhl Libre Medium"/>
                <a:ea typeface="Frank Ruhl Libre Medium"/>
                <a:cs typeface="Frank Ruhl Libre Medium"/>
                <a:sym typeface="Frank Ruhl Libre Medium"/>
              </a:endParaRPr>
            </a:p>
          </p:txBody>
        </p:sp>
        <p:sp>
          <p:nvSpPr>
            <p:cNvPr id="501" name="Google Shape;501;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Frank Ruhl Libre"/>
                  <a:ea typeface="Frank Ruhl Libre"/>
                  <a:cs typeface="Frank Ruhl Libre"/>
                  <a:sym typeface="Frank Ruhl Libre"/>
                </a:rPr>
                <a:t>452</a:t>
              </a:r>
              <a:endParaRPr b="1" sz="3700">
                <a:solidFill>
                  <a:srgbClr val="1D7E74"/>
                </a:solidFill>
                <a:latin typeface="Frank Ruhl Libre"/>
                <a:ea typeface="Frank Ruhl Libre"/>
                <a:cs typeface="Frank Ruhl Libre"/>
                <a:sym typeface="Frank Ruhl Libre"/>
              </a:endParaRPr>
            </a:p>
          </p:txBody>
        </p:sp>
      </p:grpSp>
      <p:grpSp>
        <p:nvGrpSpPr>
          <p:cNvPr id="502" name="Google Shape;502;p25"/>
          <p:cNvGrpSpPr/>
          <p:nvPr/>
        </p:nvGrpSpPr>
        <p:grpSpPr>
          <a:xfrm>
            <a:off x="3300193" y="1641642"/>
            <a:ext cx="1250106" cy="1170934"/>
            <a:chOff x="1118227" y="546986"/>
            <a:chExt cx="2090828" cy="1286175"/>
          </a:xfrm>
        </p:grpSpPr>
        <p:sp>
          <p:nvSpPr>
            <p:cNvPr id="503" name="Google Shape;503;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04" name="Google Shape;504;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05" name="Google Shape;505;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Pakistan</a:t>
              </a:r>
              <a:endParaRPr sz="1800">
                <a:solidFill>
                  <a:srgbClr val="1D7E74"/>
                </a:solidFill>
                <a:latin typeface="Frank Ruhl Libre Medium"/>
                <a:ea typeface="Frank Ruhl Libre Medium"/>
                <a:cs typeface="Frank Ruhl Libre Medium"/>
                <a:sym typeface="Frank Ruhl Libre Medium"/>
              </a:endParaRPr>
            </a:p>
          </p:txBody>
        </p:sp>
        <p:sp>
          <p:nvSpPr>
            <p:cNvPr id="506" name="Google Shape;506;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Frank Ruhl Libre"/>
                  <a:ea typeface="Frank Ruhl Libre"/>
                  <a:cs typeface="Frank Ruhl Libre"/>
                  <a:sym typeface="Frank Ruhl Libre"/>
                </a:rPr>
                <a:t>311</a:t>
              </a:r>
              <a:endParaRPr b="1" sz="3700">
                <a:solidFill>
                  <a:srgbClr val="1D7E74"/>
                </a:solidFill>
                <a:latin typeface="Frank Ruhl Libre"/>
                <a:ea typeface="Frank Ruhl Libre"/>
                <a:cs typeface="Frank Ruhl Libre"/>
                <a:sym typeface="Frank Ruhl Libre"/>
              </a:endParaRPr>
            </a:p>
          </p:txBody>
        </p:sp>
      </p:grpSp>
      <p:grpSp>
        <p:nvGrpSpPr>
          <p:cNvPr id="507" name="Google Shape;507;p25"/>
          <p:cNvGrpSpPr/>
          <p:nvPr/>
        </p:nvGrpSpPr>
        <p:grpSpPr>
          <a:xfrm>
            <a:off x="4574743" y="1641642"/>
            <a:ext cx="1250106" cy="1170934"/>
            <a:chOff x="1118227" y="546986"/>
            <a:chExt cx="2090828" cy="1286175"/>
          </a:xfrm>
        </p:grpSpPr>
        <p:sp>
          <p:nvSpPr>
            <p:cNvPr id="508" name="Google Shape;508;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09" name="Google Shape;509;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10" name="Google Shape;510;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Turkey</a:t>
              </a:r>
              <a:endParaRPr sz="1800">
                <a:solidFill>
                  <a:srgbClr val="1D7E74"/>
                </a:solidFill>
                <a:latin typeface="Frank Ruhl Libre Medium"/>
                <a:ea typeface="Frank Ruhl Libre Medium"/>
                <a:cs typeface="Frank Ruhl Libre Medium"/>
                <a:sym typeface="Frank Ruhl Libre Medium"/>
              </a:endParaRPr>
            </a:p>
          </p:txBody>
        </p:sp>
        <p:sp>
          <p:nvSpPr>
            <p:cNvPr id="511" name="Google Shape;511;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1D7E74"/>
                  </a:solidFill>
                  <a:latin typeface="Frank Ruhl Libre"/>
                  <a:ea typeface="Frank Ruhl Libre"/>
                  <a:cs typeface="Frank Ruhl Libre"/>
                  <a:sym typeface="Frank Ruhl Libre"/>
                </a:rPr>
                <a:t>298</a:t>
              </a:r>
              <a:endParaRPr b="1" sz="3600">
                <a:solidFill>
                  <a:srgbClr val="1D7E74"/>
                </a:solidFill>
                <a:latin typeface="Frank Ruhl Libre"/>
                <a:ea typeface="Frank Ruhl Libre"/>
                <a:cs typeface="Frank Ruhl Libre"/>
                <a:sym typeface="Frank Ruhl Libre"/>
              </a:endParaRPr>
            </a:p>
          </p:txBody>
        </p:sp>
      </p:grpSp>
      <p:grpSp>
        <p:nvGrpSpPr>
          <p:cNvPr id="512" name="Google Shape;512;p25"/>
          <p:cNvGrpSpPr/>
          <p:nvPr/>
        </p:nvGrpSpPr>
        <p:grpSpPr>
          <a:xfrm>
            <a:off x="5849294" y="1641642"/>
            <a:ext cx="1250106" cy="1170934"/>
            <a:chOff x="1118227" y="546986"/>
            <a:chExt cx="2090828" cy="1286175"/>
          </a:xfrm>
        </p:grpSpPr>
        <p:sp>
          <p:nvSpPr>
            <p:cNvPr id="513" name="Google Shape;513;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14" name="Google Shape;514;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15" name="Google Shape;515;p2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Frank Ruhl Libre Medium"/>
                  <a:ea typeface="Frank Ruhl Libre Medium"/>
                  <a:cs typeface="Frank Ruhl Libre Medium"/>
                  <a:sym typeface="Frank Ruhl Libre Medium"/>
                </a:rPr>
                <a:t>Russia</a:t>
              </a:r>
              <a:endParaRPr sz="1800">
                <a:solidFill>
                  <a:srgbClr val="1D7E74"/>
                </a:solidFill>
                <a:latin typeface="Frank Ruhl Libre Medium"/>
                <a:ea typeface="Frank Ruhl Libre Medium"/>
                <a:cs typeface="Frank Ruhl Libre Medium"/>
                <a:sym typeface="Frank Ruhl Libre Medium"/>
              </a:endParaRPr>
            </a:p>
          </p:txBody>
        </p:sp>
        <p:sp>
          <p:nvSpPr>
            <p:cNvPr id="516" name="Google Shape;516;p25"/>
            <p:cNvSpPr/>
            <p:nvPr/>
          </p:nvSpPr>
          <p:spPr>
            <a:xfrm>
              <a:off x="1233850" y="5542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1D7E74"/>
                  </a:solidFill>
                  <a:latin typeface="Frank Ruhl Libre"/>
                  <a:ea typeface="Frank Ruhl Libre"/>
                  <a:cs typeface="Frank Ruhl Libre"/>
                  <a:sym typeface="Frank Ruhl Libre"/>
                </a:rPr>
                <a:t>274</a:t>
              </a:r>
              <a:endParaRPr sz="3700">
                <a:solidFill>
                  <a:srgbClr val="1D7E74"/>
                </a:solidFill>
                <a:latin typeface="Frank Ruhl Libre Light"/>
                <a:ea typeface="Frank Ruhl Libre Light"/>
                <a:cs typeface="Frank Ruhl Libre Light"/>
                <a:sym typeface="Frank Ruhl Libre Light"/>
              </a:endParaRPr>
            </a:p>
          </p:txBody>
        </p:sp>
      </p:grpSp>
      <p:grpSp>
        <p:nvGrpSpPr>
          <p:cNvPr id="517" name="Google Shape;517;p25"/>
          <p:cNvGrpSpPr/>
          <p:nvPr/>
        </p:nvGrpSpPr>
        <p:grpSpPr>
          <a:xfrm>
            <a:off x="7144694" y="1641642"/>
            <a:ext cx="1250106" cy="1170865"/>
            <a:chOff x="1118227" y="546986"/>
            <a:chExt cx="2090828" cy="1286100"/>
          </a:xfrm>
        </p:grpSpPr>
        <p:sp>
          <p:nvSpPr>
            <p:cNvPr id="518" name="Google Shape;518;p25"/>
            <p:cNvSpPr/>
            <p:nvPr/>
          </p:nvSpPr>
          <p:spPr>
            <a:xfrm>
              <a:off x="1178655" y="546986"/>
              <a:ext cx="2030400" cy="128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19" name="Google Shape;519;p25"/>
            <p:cNvSpPr/>
            <p:nvPr/>
          </p:nvSpPr>
          <p:spPr>
            <a:xfrm>
              <a:off x="1118227" y="607620"/>
              <a:ext cx="2030400" cy="11640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20" name="Google Shape;520;p25"/>
            <p:cNvSpPr/>
            <p:nvPr/>
          </p:nvSpPr>
          <p:spPr>
            <a:xfrm>
              <a:off x="1233934" y="1284939"/>
              <a:ext cx="18150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D7E74"/>
                  </a:solidFill>
                  <a:latin typeface="Frank Ruhl Libre Medium"/>
                  <a:ea typeface="Frank Ruhl Libre Medium"/>
                  <a:cs typeface="Frank Ruhl Libre Medium"/>
                  <a:sym typeface="Frank Ruhl Libre Medium"/>
                </a:rPr>
                <a:t>World avg.</a:t>
              </a:r>
              <a:endParaRPr>
                <a:solidFill>
                  <a:srgbClr val="1D7E74"/>
                </a:solidFill>
                <a:latin typeface="Frank Ruhl Libre Medium"/>
                <a:ea typeface="Frank Ruhl Libre Medium"/>
                <a:cs typeface="Frank Ruhl Libre Medium"/>
                <a:sym typeface="Frank Ruhl Libre Medium"/>
              </a:endParaRPr>
            </a:p>
          </p:txBody>
        </p:sp>
        <p:sp>
          <p:nvSpPr>
            <p:cNvPr id="521" name="Google Shape;521;p25"/>
            <p:cNvSpPr/>
            <p:nvPr/>
          </p:nvSpPr>
          <p:spPr>
            <a:xfrm>
              <a:off x="1233850" y="637999"/>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1D7E74"/>
                  </a:solidFill>
                  <a:latin typeface="Frank Ruhl Libre"/>
                  <a:ea typeface="Frank Ruhl Libre"/>
                  <a:cs typeface="Frank Ruhl Libre"/>
                  <a:sym typeface="Frank Ruhl Libre"/>
                </a:rPr>
                <a:t>32.8</a:t>
              </a:r>
              <a:endParaRPr sz="3100">
                <a:solidFill>
                  <a:srgbClr val="1D7E74"/>
                </a:solidFill>
                <a:latin typeface="Frank Ruhl Libre Light"/>
                <a:ea typeface="Frank Ruhl Libre Light"/>
                <a:cs typeface="Frank Ruhl Libre Light"/>
                <a:sym typeface="Frank Ruhl Libre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6"/>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B6D7A8"/>
                </a:solidFill>
              </a:rPr>
              <a:t>3</a:t>
            </a:r>
            <a:r>
              <a:rPr lang="en">
                <a:solidFill>
                  <a:srgbClr val="B6D7A8"/>
                </a:solidFill>
              </a:rPr>
              <a:t>.</a:t>
            </a:r>
            <a:endParaRPr>
              <a:solidFill>
                <a:srgbClr val="B6D7A8"/>
              </a:solidFill>
            </a:endParaRPr>
          </a:p>
          <a:p>
            <a:pPr indent="0" lvl="0" marL="0" rtl="0" algn="ctr">
              <a:spcBef>
                <a:spcPts val="0"/>
              </a:spcBef>
              <a:spcAft>
                <a:spcPts val="0"/>
              </a:spcAft>
              <a:buNone/>
            </a:pPr>
            <a:r>
              <a:rPr lang="en"/>
              <a:t>THE MIDs DATASETS</a:t>
            </a:r>
            <a:endParaRPr/>
          </a:p>
        </p:txBody>
      </p:sp>
      <p:sp>
        <p:nvSpPr>
          <p:cNvPr id="527" name="Google Shape;527;p26"/>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the data were put together </a:t>
            </a:r>
            <a:endParaRPr/>
          </a:p>
          <a:p>
            <a:pPr indent="0" lvl="0" marL="0" rtl="0" algn="ctr">
              <a:spcBef>
                <a:spcPts val="0"/>
              </a:spcBef>
              <a:spcAft>
                <a:spcPts val="0"/>
              </a:spcAft>
              <a:buNone/>
            </a:pPr>
            <a:r>
              <a:rPr lang="en"/>
              <a:t>for the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27"/>
          <p:cNvSpPr txBox="1"/>
          <p:nvPr>
            <p:ph type="title"/>
          </p:nvPr>
        </p:nvSpPr>
        <p:spPr>
          <a:xfrm>
            <a:off x="796450" y="845975"/>
            <a:ext cx="3553500" cy="54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DATASETS</a:t>
            </a:r>
            <a:endParaRPr/>
          </a:p>
        </p:txBody>
      </p:sp>
      <p:sp>
        <p:nvSpPr>
          <p:cNvPr id="533" name="Google Shape;533;p27"/>
          <p:cNvSpPr txBox="1"/>
          <p:nvPr>
            <p:ph idx="1" type="body"/>
          </p:nvPr>
        </p:nvSpPr>
        <p:spPr>
          <a:xfrm>
            <a:off x="729625" y="1716125"/>
            <a:ext cx="3696600" cy="240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u="sng"/>
              <a:t>MIDA/MIDI vs MIDB/MIDIP</a:t>
            </a:r>
            <a:endParaRPr b="1" sz="1800" u="sng"/>
          </a:p>
          <a:p>
            <a:pPr indent="-342900" lvl="0" marL="457200" rtl="0" algn="l">
              <a:spcBef>
                <a:spcPts val="600"/>
              </a:spcBef>
              <a:spcAft>
                <a:spcPts val="0"/>
              </a:spcAft>
              <a:buSzPts val="1800"/>
              <a:buChar char="➢"/>
            </a:pPr>
            <a:r>
              <a:rPr lang="en" sz="1800"/>
              <a:t>One record for each dispute/incident vs. one record per state per dispute/incident</a:t>
            </a:r>
            <a:endParaRPr sz="1800"/>
          </a:p>
          <a:p>
            <a:pPr indent="-342900" lvl="0" marL="457200" rtl="0" algn="l">
              <a:spcBef>
                <a:spcPts val="0"/>
              </a:spcBef>
              <a:spcAft>
                <a:spcPts val="0"/>
              </a:spcAft>
              <a:buSzPts val="1800"/>
              <a:buChar char="➢"/>
            </a:pPr>
            <a:r>
              <a:rPr lang="en" sz="1800"/>
              <a:t>MIDA/MIDB: Used for initial model testing and exploration</a:t>
            </a:r>
            <a:endParaRPr sz="1800"/>
          </a:p>
          <a:p>
            <a:pPr indent="-342900" lvl="0" marL="457200" rtl="0" algn="l">
              <a:spcBef>
                <a:spcPts val="0"/>
              </a:spcBef>
              <a:spcAft>
                <a:spcPts val="0"/>
              </a:spcAft>
              <a:buSzPts val="1800"/>
              <a:buChar char="➢"/>
            </a:pPr>
            <a:r>
              <a:rPr lang="en" sz="1800"/>
              <a:t>MIDI/MIDIP:  </a:t>
            </a:r>
            <a:r>
              <a:rPr lang="en" sz="1800">
                <a:solidFill>
                  <a:schemeClr val="dk1"/>
                </a:solidFill>
              </a:rPr>
              <a:t>Used for the final modelling and predictions</a:t>
            </a:r>
            <a:endParaRPr sz="1800"/>
          </a:p>
        </p:txBody>
      </p:sp>
      <p:sp>
        <p:nvSpPr>
          <p:cNvPr id="534" name="Google Shape;534;p2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8"/>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EXPLORATION AND PROBLEMS</a:t>
            </a:r>
            <a:endParaRPr/>
          </a:p>
        </p:txBody>
      </p:sp>
      <p:sp>
        <p:nvSpPr>
          <p:cNvPr id="540" name="Google Shape;540;p28"/>
          <p:cNvSpPr txBox="1"/>
          <p:nvPr>
            <p:ph idx="1" type="body"/>
          </p:nvPr>
        </p:nvSpPr>
        <p:spPr>
          <a:xfrm>
            <a:off x="1003200" y="1563725"/>
            <a:ext cx="31563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u="sng"/>
              <a:t>State Data - Categorical</a:t>
            </a:r>
            <a:endParaRPr u="sng"/>
          </a:p>
          <a:p>
            <a:pPr indent="-330200" lvl="0" marL="457200" rtl="0" algn="l">
              <a:spcBef>
                <a:spcPts val="600"/>
              </a:spcBef>
              <a:spcAft>
                <a:spcPts val="0"/>
              </a:spcAft>
              <a:buSzPts val="1600"/>
              <a:buChar char="➢"/>
            </a:pPr>
            <a:r>
              <a:rPr lang="en"/>
              <a:t>Vital data (which states are engaged in the conflict?)</a:t>
            </a:r>
            <a:endParaRPr/>
          </a:p>
          <a:p>
            <a:pPr indent="-330200" lvl="0" marL="457200" rtl="0" algn="l">
              <a:spcBef>
                <a:spcPts val="0"/>
              </a:spcBef>
              <a:spcAft>
                <a:spcPts val="0"/>
              </a:spcAft>
              <a:buSzPts val="1600"/>
              <a:buChar char="➢"/>
            </a:pPr>
            <a:r>
              <a:rPr lang="en"/>
              <a:t>both side A and side B are included in each entry </a:t>
            </a:r>
            <a:endParaRPr/>
          </a:p>
          <a:p>
            <a:pPr indent="-330200" lvl="0" marL="457200" rtl="0" algn="l">
              <a:spcBef>
                <a:spcPts val="0"/>
              </a:spcBef>
              <a:spcAft>
                <a:spcPts val="0"/>
              </a:spcAft>
              <a:buSzPts val="1600"/>
              <a:buChar char="➢"/>
            </a:pPr>
            <a:r>
              <a:rPr lang="en"/>
              <a:t>results in a 300+ column dataframe</a:t>
            </a:r>
            <a:endParaRPr/>
          </a:p>
        </p:txBody>
      </p:sp>
      <p:sp>
        <p:nvSpPr>
          <p:cNvPr id="541" name="Google Shape;541;p28"/>
          <p:cNvSpPr txBox="1"/>
          <p:nvPr>
            <p:ph idx="2" type="body"/>
          </p:nvPr>
        </p:nvSpPr>
        <p:spPr>
          <a:xfrm>
            <a:off x="4846350" y="1563725"/>
            <a:ext cx="34347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u="sng"/>
              <a:t>DBScan/PCA</a:t>
            </a:r>
            <a:endParaRPr u="sng"/>
          </a:p>
          <a:p>
            <a:pPr indent="-330200" lvl="0" marL="457200" rtl="0" algn="l">
              <a:spcBef>
                <a:spcPts val="600"/>
              </a:spcBef>
              <a:spcAft>
                <a:spcPts val="0"/>
              </a:spcAft>
              <a:buSzPts val="1600"/>
              <a:buChar char="➢"/>
            </a:pPr>
            <a:r>
              <a:rPr lang="en"/>
              <a:t>Continent grouping (bias problem)</a:t>
            </a:r>
            <a:endParaRPr/>
          </a:p>
          <a:p>
            <a:pPr indent="-330200" lvl="0" marL="457200" rtl="0" algn="l">
              <a:spcBef>
                <a:spcPts val="0"/>
              </a:spcBef>
              <a:spcAft>
                <a:spcPts val="0"/>
              </a:spcAft>
              <a:buSzPts val="1600"/>
              <a:buChar char="➢"/>
            </a:pPr>
            <a:r>
              <a:rPr lang="en"/>
              <a:t>DBScan for grouping</a:t>
            </a:r>
            <a:endParaRPr/>
          </a:p>
          <a:p>
            <a:pPr indent="-330200" lvl="0" marL="457200" rtl="0" algn="l">
              <a:spcBef>
                <a:spcPts val="0"/>
              </a:spcBef>
              <a:spcAft>
                <a:spcPts val="0"/>
              </a:spcAft>
              <a:buSzPts val="1600"/>
              <a:buChar char="➢"/>
            </a:pPr>
            <a:r>
              <a:rPr lang="en"/>
              <a:t>Models with DBScan groups performed better, but not nearly as good as PCA</a:t>
            </a:r>
            <a:endParaRPr/>
          </a:p>
        </p:txBody>
      </p:sp>
      <p:sp>
        <p:nvSpPr>
          <p:cNvPr id="542" name="Google Shape;542;p2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9"/>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B6D7A8"/>
                </a:solidFill>
              </a:rPr>
              <a:t>4</a:t>
            </a:r>
            <a:r>
              <a:rPr lang="en">
                <a:solidFill>
                  <a:srgbClr val="B6D7A8"/>
                </a:solidFill>
              </a:rPr>
              <a:t>.</a:t>
            </a:r>
            <a:endParaRPr>
              <a:solidFill>
                <a:srgbClr val="B6D7A8"/>
              </a:solidFill>
            </a:endParaRPr>
          </a:p>
          <a:p>
            <a:pPr indent="0" lvl="0" marL="0" rtl="0" algn="ctr">
              <a:spcBef>
                <a:spcPts val="0"/>
              </a:spcBef>
              <a:spcAft>
                <a:spcPts val="0"/>
              </a:spcAft>
              <a:buNone/>
            </a:pPr>
            <a:r>
              <a:rPr lang="en"/>
              <a:t>MODELLING </a:t>
            </a:r>
            <a:endParaRPr/>
          </a:p>
          <a:p>
            <a:pPr indent="0" lvl="0" marL="0" rtl="0" algn="ctr">
              <a:spcBef>
                <a:spcPts val="0"/>
              </a:spcBef>
              <a:spcAft>
                <a:spcPts val="0"/>
              </a:spcAft>
              <a:buNone/>
            </a:pPr>
            <a:r>
              <a:rPr lang="en"/>
              <a:t>&amp; RESULTS</a:t>
            </a:r>
            <a:endParaRPr/>
          </a:p>
        </p:txBody>
      </p:sp>
      <p:sp>
        <p:nvSpPr>
          <p:cNvPr id="548" name="Google Shape;548;p29"/>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Modelling a 22-category ordinal variable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pSp>
        <p:nvGrpSpPr>
          <p:cNvPr id="553" name="Google Shape;553;p30"/>
          <p:cNvGrpSpPr/>
          <p:nvPr/>
        </p:nvGrpSpPr>
        <p:grpSpPr>
          <a:xfrm>
            <a:off x="4193013" y="1001101"/>
            <a:ext cx="3679200" cy="3135433"/>
            <a:chOff x="4192863" y="1002150"/>
            <a:chExt cx="3679200" cy="3139200"/>
          </a:xfrm>
        </p:grpSpPr>
        <p:sp>
          <p:nvSpPr>
            <p:cNvPr id="554" name="Google Shape;554;p30"/>
            <p:cNvSpPr/>
            <p:nvPr/>
          </p:nvSpPr>
          <p:spPr>
            <a:xfrm>
              <a:off x="4192863" y="1002150"/>
              <a:ext cx="3679200" cy="3139200"/>
            </a:xfrm>
            <a:prstGeom prst="round2DiagRect">
              <a:avLst>
                <a:gd fmla="val 0" name="adj1"/>
                <a:gd fmla="val 17764" name="adj2"/>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55" name="Google Shape;555;p30"/>
            <p:cNvSpPr txBox="1"/>
            <p:nvPr/>
          </p:nvSpPr>
          <p:spPr>
            <a:xfrm>
              <a:off x="5495575" y="1667700"/>
              <a:ext cx="2021400" cy="603600"/>
            </a:xfrm>
            <a:prstGeom prst="rect">
              <a:avLst/>
            </a:prstGeom>
            <a:solidFill>
              <a:srgbClr val="B45F0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Frank Ruhl Libre"/>
                  <a:ea typeface="Frank Ruhl Libre"/>
                  <a:cs typeface="Frank Ruhl Libre"/>
                  <a:sym typeface="Frank Ruhl Libre"/>
                </a:rPr>
                <a:t>BASELINE</a:t>
              </a:r>
              <a:endParaRPr sz="1800">
                <a:solidFill>
                  <a:srgbClr val="FFFFFF"/>
                </a:solidFill>
                <a:latin typeface="Frank Ruhl Libre"/>
                <a:ea typeface="Frank Ruhl Libre"/>
                <a:cs typeface="Frank Ruhl Libre"/>
                <a:sym typeface="Frank Ruhl Libre"/>
              </a:endParaRPr>
            </a:p>
          </p:txBody>
        </p:sp>
        <p:sp>
          <p:nvSpPr>
            <p:cNvPr id="556" name="Google Shape;556;p30"/>
            <p:cNvSpPr txBox="1"/>
            <p:nvPr/>
          </p:nvSpPr>
          <p:spPr>
            <a:xfrm>
              <a:off x="5495575" y="2349775"/>
              <a:ext cx="2021400" cy="1128000"/>
            </a:xfrm>
            <a:prstGeom prst="rect">
              <a:avLst/>
            </a:prstGeom>
            <a:solidFill>
              <a:srgbClr val="B45F0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Frank Ruhl Libre"/>
                  <a:ea typeface="Frank Ruhl Libre"/>
                  <a:cs typeface="Frank Ruhl Libre"/>
                  <a:sym typeface="Frank Ruhl Libre"/>
                </a:rPr>
                <a:t>Side A MAE:  5.77</a:t>
              </a:r>
              <a:endParaRPr sz="12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200">
                  <a:solidFill>
                    <a:schemeClr val="lt1"/>
                  </a:solidFill>
                  <a:latin typeface="Frank Ruhl Libre"/>
                  <a:ea typeface="Frank Ruhl Libre"/>
                  <a:cs typeface="Frank Ruhl Libre"/>
                  <a:sym typeface="Frank Ruhl Libre"/>
                </a:rPr>
                <a:t>Side B MAE:  6.30</a:t>
              </a:r>
              <a:endParaRPr sz="12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200">
                  <a:solidFill>
                    <a:schemeClr val="lt1"/>
                  </a:solidFill>
                  <a:latin typeface="Frank Ruhl Libre"/>
                  <a:ea typeface="Frank Ruhl Libre"/>
                  <a:cs typeface="Frank Ruhl Libre"/>
                  <a:sym typeface="Frank Ruhl Libre"/>
                </a:rPr>
                <a:t>Side A Accuracy:  20.7%</a:t>
              </a:r>
              <a:endParaRPr sz="12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200">
                  <a:solidFill>
                    <a:schemeClr val="lt1"/>
                  </a:solidFill>
                  <a:latin typeface="Frank Ruhl Libre"/>
                  <a:ea typeface="Frank Ruhl Libre"/>
                  <a:cs typeface="Frank Ruhl Libre"/>
                  <a:sym typeface="Frank Ruhl Libre"/>
                </a:rPr>
                <a:t>Side B Accuracy:  62.9%</a:t>
              </a:r>
              <a:endParaRPr sz="1000">
                <a:solidFill>
                  <a:srgbClr val="FFFFFF"/>
                </a:solidFill>
                <a:latin typeface="Frank Ruhl Libre"/>
                <a:ea typeface="Frank Ruhl Libre"/>
                <a:cs typeface="Frank Ruhl Libre"/>
                <a:sym typeface="Frank Ruhl Libre"/>
              </a:endParaRPr>
            </a:p>
          </p:txBody>
        </p:sp>
      </p:grpSp>
      <p:grpSp>
        <p:nvGrpSpPr>
          <p:cNvPr id="557" name="Google Shape;557;p30"/>
          <p:cNvGrpSpPr/>
          <p:nvPr/>
        </p:nvGrpSpPr>
        <p:grpSpPr>
          <a:xfrm>
            <a:off x="1276688" y="1000959"/>
            <a:ext cx="1944600" cy="1569600"/>
            <a:chOff x="1271925" y="1002150"/>
            <a:chExt cx="1944600" cy="1569600"/>
          </a:xfrm>
        </p:grpSpPr>
        <p:sp>
          <p:nvSpPr>
            <p:cNvPr id="558" name="Google Shape;558;p30"/>
            <p:cNvSpPr/>
            <p:nvPr/>
          </p:nvSpPr>
          <p:spPr>
            <a:xfrm rot="10800000">
              <a:off x="1271925" y="1002150"/>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59" name="Google Shape;559;p30"/>
            <p:cNvSpPr txBox="1"/>
            <p:nvPr/>
          </p:nvSpPr>
          <p:spPr>
            <a:xfrm>
              <a:off x="1420488" y="1092260"/>
              <a:ext cx="1451700" cy="459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Frank Ruhl Libre"/>
                  <a:ea typeface="Frank Ruhl Libre"/>
                  <a:cs typeface="Frank Ruhl Libre"/>
                  <a:sym typeface="Frank Ruhl Libre"/>
                </a:rPr>
                <a:t>AutoSKLearn </a:t>
              </a:r>
              <a:r>
                <a:rPr b="1" lang="en" sz="1100">
                  <a:solidFill>
                    <a:srgbClr val="FFFFFF"/>
                  </a:solidFill>
                  <a:latin typeface="Frank Ruhl Libre"/>
                  <a:ea typeface="Frank Ruhl Libre"/>
                  <a:cs typeface="Frank Ruhl Libre"/>
                  <a:sym typeface="Frank Ruhl Libre"/>
                </a:rPr>
                <a:t>Regression</a:t>
              </a:r>
              <a:endParaRPr sz="1100">
                <a:solidFill>
                  <a:srgbClr val="FFFFFF"/>
                </a:solidFill>
                <a:latin typeface="Frank Ruhl Libre"/>
                <a:ea typeface="Frank Ruhl Libre"/>
                <a:cs typeface="Frank Ruhl Libre"/>
                <a:sym typeface="Frank Ruhl Libre"/>
              </a:endParaRPr>
            </a:p>
          </p:txBody>
        </p:sp>
        <p:sp>
          <p:nvSpPr>
            <p:cNvPr id="560" name="Google Shape;560;p30"/>
            <p:cNvSpPr txBox="1"/>
            <p:nvPr/>
          </p:nvSpPr>
          <p:spPr>
            <a:xfrm>
              <a:off x="1496688" y="1628416"/>
              <a:ext cx="1542900" cy="702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FFFFFF"/>
                  </a:solidFill>
                  <a:latin typeface="Frank Ruhl Libre"/>
                  <a:ea typeface="Frank Ruhl Libre"/>
                  <a:cs typeface="Frank Ruhl Libre"/>
                  <a:sym typeface="Frank Ruhl Libre"/>
                </a:rPr>
                <a:t>Side A MAE:  0.53</a:t>
              </a:r>
              <a:endParaRPr sz="1000">
                <a:solidFill>
                  <a:srgbClr val="FFFFFF"/>
                </a:solidFill>
                <a:latin typeface="Frank Ruhl Libre"/>
                <a:ea typeface="Frank Ruhl Libre"/>
                <a:cs typeface="Frank Ruhl Libre"/>
                <a:sym typeface="Frank Ruhl Libre"/>
              </a:endParaRPr>
            </a:p>
            <a:p>
              <a:pPr indent="0" lvl="0" marL="0" rtl="0" algn="l">
                <a:lnSpc>
                  <a:spcPct val="100000"/>
                </a:lnSpc>
                <a:spcBef>
                  <a:spcPts val="0"/>
                </a:spcBef>
                <a:spcAft>
                  <a:spcPts val="0"/>
                </a:spcAft>
                <a:buNone/>
              </a:pPr>
              <a:r>
                <a:rPr lang="en" sz="1000">
                  <a:solidFill>
                    <a:srgbClr val="FFFFFF"/>
                  </a:solidFill>
                  <a:latin typeface="Frank Ruhl Libre"/>
                  <a:ea typeface="Frank Ruhl Libre"/>
                  <a:cs typeface="Frank Ruhl Libre"/>
                  <a:sym typeface="Frank Ruhl Libre"/>
                </a:rPr>
                <a:t>Side B MAE:  0.16</a:t>
              </a:r>
              <a:endParaRPr sz="1000">
                <a:solidFill>
                  <a:srgbClr val="FFFFFF"/>
                </a:solidFill>
                <a:latin typeface="Frank Ruhl Libre"/>
                <a:ea typeface="Frank Ruhl Libre"/>
                <a:cs typeface="Frank Ruhl Libre"/>
                <a:sym typeface="Frank Ruhl Libre"/>
              </a:endParaRPr>
            </a:p>
            <a:p>
              <a:pPr indent="0" lvl="0" marL="0" rtl="0" algn="l">
                <a:lnSpc>
                  <a:spcPct val="100000"/>
                </a:lnSpc>
                <a:spcBef>
                  <a:spcPts val="0"/>
                </a:spcBef>
                <a:spcAft>
                  <a:spcPts val="0"/>
                </a:spcAft>
                <a:buNone/>
              </a:pPr>
              <a:r>
                <a:rPr lang="en" sz="1000">
                  <a:solidFill>
                    <a:srgbClr val="FFFFFF"/>
                  </a:solidFill>
                  <a:latin typeface="Frank Ruhl Libre"/>
                  <a:ea typeface="Frank Ruhl Libre"/>
                  <a:cs typeface="Frank Ruhl Libre"/>
                  <a:sym typeface="Frank Ruhl Libre"/>
                </a:rPr>
                <a:t>Side A Accuracy:  67.1%</a:t>
              </a:r>
              <a:endParaRPr sz="1000">
                <a:solidFill>
                  <a:srgbClr val="FFFFFF"/>
                </a:solidFill>
                <a:latin typeface="Frank Ruhl Libre"/>
                <a:ea typeface="Frank Ruhl Libre"/>
                <a:cs typeface="Frank Ruhl Libre"/>
                <a:sym typeface="Frank Ruhl Libre"/>
              </a:endParaRPr>
            </a:p>
            <a:p>
              <a:pPr indent="0" lvl="0" marL="0" rtl="0" algn="l">
                <a:lnSpc>
                  <a:spcPct val="100000"/>
                </a:lnSpc>
                <a:spcBef>
                  <a:spcPts val="0"/>
                </a:spcBef>
                <a:spcAft>
                  <a:spcPts val="0"/>
                </a:spcAft>
                <a:buNone/>
              </a:pPr>
              <a:r>
                <a:rPr lang="en" sz="1000">
                  <a:solidFill>
                    <a:srgbClr val="FFFFFF"/>
                  </a:solidFill>
                  <a:latin typeface="Frank Ruhl Libre"/>
                  <a:ea typeface="Frank Ruhl Libre"/>
                  <a:cs typeface="Frank Ruhl Libre"/>
                  <a:sym typeface="Frank Ruhl Libre"/>
                </a:rPr>
                <a:t>Side B Accuracy:  89.6%</a:t>
              </a:r>
              <a:endParaRPr sz="1000">
                <a:solidFill>
                  <a:srgbClr val="FFFFFF"/>
                </a:solidFill>
                <a:latin typeface="Frank Ruhl Libre"/>
                <a:ea typeface="Frank Ruhl Libre"/>
                <a:cs typeface="Frank Ruhl Libre"/>
                <a:sym typeface="Frank Ruhl Libre"/>
              </a:endParaRPr>
            </a:p>
          </p:txBody>
        </p:sp>
      </p:grpSp>
      <p:sp>
        <p:nvSpPr>
          <p:cNvPr id="561" name="Google Shape;561;p3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2" name="Google Shape;562;p30"/>
          <p:cNvSpPr txBox="1"/>
          <p:nvPr>
            <p:ph idx="4294967295" type="title"/>
          </p:nvPr>
        </p:nvSpPr>
        <p:spPr>
          <a:xfrm>
            <a:off x="317400" y="3887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 ACTION:  MEAN ABSOLUTE ERROR + ACCURACY SCORE</a:t>
            </a:r>
            <a:endParaRPr/>
          </a:p>
        </p:txBody>
      </p:sp>
      <p:grpSp>
        <p:nvGrpSpPr>
          <p:cNvPr id="563" name="Google Shape;563;p30"/>
          <p:cNvGrpSpPr/>
          <p:nvPr/>
        </p:nvGrpSpPr>
        <p:grpSpPr>
          <a:xfrm>
            <a:off x="1276688" y="2566988"/>
            <a:ext cx="1944600" cy="1569600"/>
            <a:chOff x="1271925" y="2571750"/>
            <a:chExt cx="1944600" cy="1569600"/>
          </a:xfrm>
        </p:grpSpPr>
        <p:sp>
          <p:nvSpPr>
            <p:cNvPr id="564" name="Google Shape;564;p30"/>
            <p:cNvSpPr/>
            <p:nvPr/>
          </p:nvSpPr>
          <p:spPr>
            <a:xfrm flipH="1">
              <a:off x="1271925" y="2571750"/>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65" name="Google Shape;565;p30"/>
            <p:cNvSpPr txBox="1"/>
            <p:nvPr/>
          </p:nvSpPr>
          <p:spPr>
            <a:xfrm>
              <a:off x="1420488" y="2661860"/>
              <a:ext cx="1451700" cy="4599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Frank Ruhl Libre"/>
                  <a:ea typeface="Frank Ruhl Libre"/>
                  <a:cs typeface="Frank Ruhl Libre"/>
                  <a:sym typeface="Frank Ruhl Libre"/>
                </a:rPr>
                <a:t>XGBoost Regressor</a:t>
              </a:r>
              <a:endParaRPr sz="1100">
                <a:solidFill>
                  <a:srgbClr val="FFFFFF"/>
                </a:solidFill>
                <a:latin typeface="Frank Ruhl Libre"/>
                <a:ea typeface="Frank Ruhl Libre"/>
                <a:cs typeface="Frank Ruhl Libre"/>
                <a:sym typeface="Frank Ruhl Libre"/>
              </a:endParaRPr>
            </a:p>
          </p:txBody>
        </p:sp>
        <p:sp>
          <p:nvSpPr>
            <p:cNvPr id="566" name="Google Shape;566;p30"/>
            <p:cNvSpPr txBox="1"/>
            <p:nvPr/>
          </p:nvSpPr>
          <p:spPr>
            <a:xfrm>
              <a:off x="1496688" y="3198038"/>
              <a:ext cx="1624500" cy="512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MAE:  1.36</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MAE:  0.94</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Accuracy:  36.7%</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Accuracy:  73.9%</a:t>
              </a:r>
              <a:endParaRPr sz="800">
                <a:solidFill>
                  <a:srgbClr val="FFFFFF"/>
                </a:solidFill>
                <a:latin typeface="Frank Ruhl Libre"/>
                <a:ea typeface="Frank Ruhl Libre"/>
                <a:cs typeface="Frank Ruhl Libre"/>
                <a:sym typeface="Frank Ruhl Libre"/>
              </a:endParaRPr>
            </a:p>
          </p:txBody>
        </p:sp>
      </p:grpSp>
      <p:grpSp>
        <p:nvGrpSpPr>
          <p:cNvPr id="567" name="Google Shape;567;p30"/>
          <p:cNvGrpSpPr/>
          <p:nvPr/>
        </p:nvGrpSpPr>
        <p:grpSpPr>
          <a:xfrm>
            <a:off x="3216519" y="2566988"/>
            <a:ext cx="1944600" cy="1569600"/>
            <a:chOff x="3216519" y="2571750"/>
            <a:chExt cx="1944600" cy="1569600"/>
          </a:xfrm>
        </p:grpSpPr>
        <p:sp>
          <p:nvSpPr>
            <p:cNvPr id="568" name="Google Shape;568;p30"/>
            <p:cNvSpPr/>
            <p:nvPr/>
          </p:nvSpPr>
          <p:spPr>
            <a:xfrm rot="10800000">
              <a:off x="3216519" y="2571750"/>
              <a:ext cx="19446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69" name="Google Shape;569;p30"/>
            <p:cNvSpPr txBox="1"/>
            <p:nvPr/>
          </p:nvSpPr>
          <p:spPr>
            <a:xfrm>
              <a:off x="3384963" y="2661860"/>
              <a:ext cx="1451700" cy="4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Frank Ruhl Libre"/>
                  <a:ea typeface="Frank Ruhl Libre"/>
                  <a:cs typeface="Frank Ruhl Libre"/>
                  <a:sym typeface="Frank Ruhl Libre"/>
                </a:rPr>
                <a:t>SVR</a:t>
              </a:r>
              <a:endParaRPr sz="1100">
                <a:solidFill>
                  <a:srgbClr val="FFFFFF"/>
                </a:solidFill>
                <a:latin typeface="Frank Ruhl Libre"/>
                <a:ea typeface="Frank Ruhl Libre"/>
                <a:cs typeface="Frank Ruhl Libre"/>
                <a:sym typeface="Frank Ruhl Libre"/>
              </a:endParaRPr>
            </a:p>
          </p:txBody>
        </p:sp>
        <p:sp>
          <p:nvSpPr>
            <p:cNvPr id="570" name="Google Shape;570;p30"/>
            <p:cNvSpPr txBox="1"/>
            <p:nvPr/>
          </p:nvSpPr>
          <p:spPr>
            <a:xfrm>
              <a:off x="3461176" y="3198038"/>
              <a:ext cx="1541100" cy="5124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MAE: 0.55</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MAE: 0.16</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Accuracy:  71.0%</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Accuracy:  90.5%</a:t>
              </a:r>
              <a:endParaRPr sz="800">
                <a:solidFill>
                  <a:srgbClr val="FFFFFF"/>
                </a:solidFill>
                <a:latin typeface="Frank Ruhl Libre"/>
                <a:ea typeface="Frank Ruhl Libre"/>
                <a:cs typeface="Frank Ruhl Libre"/>
                <a:sym typeface="Frank Ruhl Libre"/>
              </a:endParaRPr>
            </a:p>
          </p:txBody>
        </p:sp>
      </p:grpSp>
      <p:grpSp>
        <p:nvGrpSpPr>
          <p:cNvPr id="571" name="Google Shape;571;p30"/>
          <p:cNvGrpSpPr/>
          <p:nvPr/>
        </p:nvGrpSpPr>
        <p:grpSpPr>
          <a:xfrm>
            <a:off x="3216519" y="1000959"/>
            <a:ext cx="1944600" cy="1569600"/>
            <a:chOff x="3216519" y="1002150"/>
            <a:chExt cx="1944600" cy="1569600"/>
          </a:xfrm>
        </p:grpSpPr>
        <p:sp>
          <p:nvSpPr>
            <p:cNvPr id="572" name="Google Shape;572;p30"/>
            <p:cNvSpPr/>
            <p:nvPr/>
          </p:nvSpPr>
          <p:spPr>
            <a:xfrm flipH="1">
              <a:off x="3216519" y="1002150"/>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rank Ruhl Libre"/>
                <a:ea typeface="Frank Ruhl Libre"/>
                <a:cs typeface="Frank Ruhl Libre"/>
                <a:sym typeface="Frank Ruhl Libre"/>
              </a:endParaRPr>
            </a:p>
          </p:txBody>
        </p:sp>
        <p:sp>
          <p:nvSpPr>
            <p:cNvPr id="573" name="Google Shape;573;p30"/>
            <p:cNvSpPr txBox="1"/>
            <p:nvPr/>
          </p:nvSpPr>
          <p:spPr>
            <a:xfrm>
              <a:off x="3384963" y="1092260"/>
              <a:ext cx="14517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Frank Ruhl Libre"/>
                  <a:ea typeface="Frank Ruhl Libre"/>
                  <a:cs typeface="Frank Ruhl Libre"/>
                  <a:sym typeface="Frank Ruhl Libre"/>
                </a:rPr>
                <a:t>Ordinal Regression</a:t>
              </a:r>
              <a:endParaRPr sz="1100">
                <a:solidFill>
                  <a:srgbClr val="FFFFFF"/>
                </a:solidFill>
                <a:latin typeface="Frank Ruhl Libre"/>
                <a:ea typeface="Frank Ruhl Libre"/>
                <a:cs typeface="Frank Ruhl Libre"/>
                <a:sym typeface="Frank Ruhl Libre"/>
              </a:endParaRPr>
            </a:p>
          </p:txBody>
        </p:sp>
        <p:sp>
          <p:nvSpPr>
            <p:cNvPr id="574" name="Google Shape;574;p30"/>
            <p:cNvSpPr txBox="1"/>
            <p:nvPr/>
          </p:nvSpPr>
          <p:spPr>
            <a:xfrm>
              <a:off x="3461175" y="1628416"/>
              <a:ext cx="15630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MAE: 2.42</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MAE: 1.30</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A Accuracy:  28.0%</a:t>
              </a:r>
              <a:endParaRPr sz="1000">
                <a:solidFill>
                  <a:schemeClr val="lt1"/>
                </a:solidFill>
                <a:latin typeface="Frank Ruhl Libre"/>
                <a:ea typeface="Frank Ruhl Libre"/>
                <a:cs typeface="Frank Ruhl Libre"/>
                <a:sym typeface="Frank Ruhl Libre"/>
              </a:endParaRPr>
            </a:p>
            <a:p>
              <a:pPr indent="0" lvl="0" marL="0" rtl="0" algn="l">
                <a:spcBef>
                  <a:spcPts val="0"/>
                </a:spcBef>
                <a:spcAft>
                  <a:spcPts val="0"/>
                </a:spcAft>
                <a:buNone/>
              </a:pPr>
              <a:r>
                <a:rPr lang="en" sz="1000">
                  <a:solidFill>
                    <a:schemeClr val="lt1"/>
                  </a:solidFill>
                  <a:latin typeface="Frank Ruhl Libre"/>
                  <a:ea typeface="Frank Ruhl Libre"/>
                  <a:cs typeface="Frank Ruhl Libre"/>
                  <a:sym typeface="Frank Ruhl Libre"/>
                </a:rPr>
                <a:t>Side B Accuracy:  63.9%</a:t>
              </a:r>
              <a:endParaRPr sz="800">
                <a:solidFill>
                  <a:srgbClr val="FFFFFF"/>
                </a:solidFill>
                <a:latin typeface="Frank Ruhl Libre"/>
                <a:ea typeface="Frank Ruhl Libre"/>
                <a:cs typeface="Frank Ruhl Libre"/>
                <a:sym typeface="Frank Ruhl Libre"/>
              </a:endParaRPr>
            </a:p>
          </p:txBody>
        </p:sp>
      </p:grpSp>
      <p:grpSp>
        <p:nvGrpSpPr>
          <p:cNvPr id="575" name="Google Shape;575;p30"/>
          <p:cNvGrpSpPr/>
          <p:nvPr/>
        </p:nvGrpSpPr>
        <p:grpSpPr>
          <a:xfrm>
            <a:off x="3044329" y="2405938"/>
            <a:ext cx="358417" cy="325758"/>
            <a:chOff x="4562200" y="4968250"/>
            <a:chExt cx="549550" cy="499475"/>
          </a:xfrm>
        </p:grpSpPr>
        <p:sp>
          <p:nvSpPr>
            <p:cNvPr id="576" name="Google Shape;576;p30"/>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6" name="Google Shape;586;p31"/>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ADDITIONAL NOTES</a:t>
            </a:r>
            <a:endParaRPr/>
          </a:p>
        </p:txBody>
      </p:sp>
      <p:sp>
        <p:nvSpPr>
          <p:cNvPr id="587" name="Google Shape;587;p31"/>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Interpretability:</a:t>
            </a:r>
            <a:endParaRPr/>
          </a:p>
          <a:p>
            <a:pPr indent="-355600" lvl="0" marL="457200" rtl="0" algn="l">
              <a:spcBef>
                <a:spcPts val="600"/>
              </a:spcBef>
              <a:spcAft>
                <a:spcPts val="0"/>
              </a:spcAft>
              <a:buSzPts val="2000"/>
              <a:buChar char="➢"/>
            </a:pPr>
            <a:r>
              <a:rPr lang="en"/>
              <a:t>Not trying to predict historical trends</a:t>
            </a:r>
            <a:endParaRPr/>
          </a:p>
          <a:p>
            <a:pPr indent="-355600" lvl="0" marL="457200" rtl="0" algn="l">
              <a:spcBef>
                <a:spcPts val="0"/>
              </a:spcBef>
              <a:spcAft>
                <a:spcPts val="0"/>
              </a:spcAft>
              <a:buSzPts val="2000"/>
              <a:buChar char="➢"/>
            </a:pPr>
            <a:r>
              <a:rPr lang="en"/>
              <a:t>Easy enough to make a program to enter in a new data point for predictions</a:t>
            </a:r>
            <a:endParaRPr/>
          </a:p>
          <a:p>
            <a:pPr indent="0" lvl="0" marL="0" rtl="0" algn="l">
              <a:spcBef>
                <a:spcPts val="600"/>
              </a:spcBef>
              <a:spcAft>
                <a:spcPts val="0"/>
              </a:spcAft>
              <a:buNone/>
            </a:pPr>
            <a:r>
              <a:t/>
            </a:r>
            <a:endParaRPr/>
          </a:p>
        </p:txBody>
      </p:sp>
      <p:sp>
        <p:nvSpPr>
          <p:cNvPr id="588" name="Google Shape;588;p31"/>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Results per State:</a:t>
            </a:r>
            <a:endParaRPr/>
          </a:p>
          <a:p>
            <a:pPr indent="-355600" lvl="0" marL="457200" rtl="0" algn="l">
              <a:spcBef>
                <a:spcPts val="600"/>
              </a:spcBef>
              <a:spcAft>
                <a:spcPts val="0"/>
              </a:spcAft>
              <a:buSzPts val="2000"/>
              <a:buChar char="➢"/>
            </a:pPr>
            <a:r>
              <a:rPr lang="en"/>
              <a:t>Predicting the highest action per </a:t>
            </a:r>
            <a:r>
              <a:rPr i="1" lang="en"/>
              <a:t>state</a:t>
            </a:r>
            <a:r>
              <a:rPr lang="en"/>
              <a:t> per incident (as opposed to per side per incident)</a:t>
            </a:r>
            <a:endParaRPr/>
          </a:p>
          <a:p>
            <a:pPr indent="-355600" lvl="0" marL="457200" rtl="0" algn="l">
              <a:spcBef>
                <a:spcPts val="0"/>
              </a:spcBef>
              <a:spcAft>
                <a:spcPts val="0"/>
              </a:spcAft>
              <a:buSzPts val="2000"/>
              <a:buChar char="➢"/>
            </a:pPr>
            <a:r>
              <a:rPr lang="en"/>
              <a:t>MAE:  0.41</a:t>
            </a:r>
            <a:endParaRPr/>
          </a:p>
          <a:p>
            <a:pPr indent="-355600" lvl="0" marL="457200" rtl="0" algn="l">
              <a:spcBef>
                <a:spcPts val="0"/>
              </a:spcBef>
              <a:spcAft>
                <a:spcPts val="0"/>
              </a:spcAft>
              <a:buSzPts val="2000"/>
              <a:buChar char="➢"/>
            </a:pPr>
            <a:r>
              <a:rPr lang="en"/>
              <a:t>Accuracy: 74.8%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2"/>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MODEL WEAKNESS: PREDICTING SIDE A</a:t>
            </a:r>
            <a:endParaRPr/>
          </a:p>
        </p:txBody>
      </p:sp>
      <p:sp>
        <p:nvSpPr>
          <p:cNvPr id="594" name="Google Shape;594;p32"/>
          <p:cNvSpPr txBox="1"/>
          <p:nvPr>
            <p:ph idx="1" type="body"/>
          </p:nvPr>
        </p:nvSpPr>
        <p:spPr>
          <a:xfrm>
            <a:off x="1003200" y="1563725"/>
            <a:ext cx="7137600" cy="18756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sz="1600"/>
              <a:t>Predicting side A is not that simple!</a:t>
            </a:r>
            <a:endParaRPr sz="1600"/>
          </a:p>
          <a:p>
            <a:pPr indent="-330200" lvl="0" marL="457200" rtl="0" algn="l">
              <a:spcBef>
                <a:spcPts val="0"/>
              </a:spcBef>
              <a:spcAft>
                <a:spcPts val="0"/>
              </a:spcAft>
              <a:buSzPts val="1600"/>
              <a:buChar char="➢"/>
            </a:pPr>
            <a:r>
              <a:rPr lang="en" sz="1600"/>
              <a:t>Models take into account opposing side’s actions, despite order of time in which they occured</a:t>
            </a:r>
            <a:endParaRPr sz="1600"/>
          </a:p>
          <a:p>
            <a:pPr indent="-330200" lvl="0" marL="457200" rtl="0" algn="l">
              <a:spcBef>
                <a:spcPts val="0"/>
              </a:spcBef>
              <a:spcAft>
                <a:spcPts val="0"/>
              </a:spcAft>
              <a:buSzPts val="1600"/>
              <a:buChar char="➢"/>
            </a:pPr>
            <a:r>
              <a:rPr lang="en" sz="1600"/>
              <a:t>Actions are not granular: only highest action is recorded</a:t>
            </a:r>
            <a:endParaRPr sz="1600"/>
          </a:p>
          <a:p>
            <a:pPr indent="-330200" lvl="0" marL="457200" rtl="0" algn="l">
              <a:spcBef>
                <a:spcPts val="0"/>
              </a:spcBef>
              <a:spcAft>
                <a:spcPts val="0"/>
              </a:spcAft>
              <a:buSzPts val="1600"/>
              <a:buChar char="➢"/>
            </a:pPr>
            <a:r>
              <a:rPr lang="en" sz="1600"/>
              <a:t>May not have suitable information to make a prediction prior to an overt movement by side A</a:t>
            </a:r>
            <a:endParaRPr sz="1600"/>
          </a:p>
          <a:p>
            <a:pPr indent="-330200" lvl="0" marL="457200" rtl="0" algn="l">
              <a:spcBef>
                <a:spcPts val="0"/>
              </a:spcBef>
              <a:spcAft>
                <a:spcPts val="0"/>
              </a:spcAft>
              <a:buSzPts val="1600"/>
              <a:buChar char="➢"/>
            </a:pPr>
            <a:r>
              <a:rPr lang="en" sz="1600"/>
              <a:t>However, model </a:t>
            </a:r>
            <a:r>
              <a:rPr i="1" lang="en" sz="1600"/>
              <a:t>excels </a:t>
            </a:r>
            <a:r>
              <a:rPr lang="en" sz="1600"/>
              <a:t>at predicting side B’s reaction!</a:t>
            </a:r>
            <a:endParaRPr sz="1600"/>
          </a:p>
          <a:p>
            <a:pPr indent="0" lvl="0" marL="457200" rtl="0" algn="l">
              <a:spcBef>
                <a:spcPts val="600"/>
              </a:spcBef>
              <a:spcAft>
                <a:spcPts val="0"/>
              </a:spcAft>
              <a:buNone/>
            </a:pPr>
            <a:r>
              <a:t/>
            </a:r>
            <a:endParaRPr sz="1600"/>
          </a:p>
        </p:txBody>
      </p:sp>
      <p:sp>
        <p:nvSpPr>
          <p:cNvPr id="595" name="Google Shape;595;p32"/>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96" name="Google Shape;596;p32"/>
          <p:cNvGrpSpPr/>
          <p:nvPr/>
        </p:nvGrpSpPr>
        <p:grpSpPr>
          <a:xfrm>
            <a:off x="1288650" y="3505916"/>
            <a:ext cx="6566700" cy="670500"/>
            <a:chOff x="1431325" y="2473842"/>
            <a:chExt cx="6566700" cy="670500"/>
          </a:xfrm>
        </p:grpSpPr>
        <p:sp>
          <p:nvSpPr>
            <p:cNvPr id="597" name="Google Shape;597;p32"/>
            <p:cNvSpPr/>
            <p:nvPr/>
          </p:nvSpPr>
          <p:spPr>
            <a:xfrm rot="-5400000">
              <a:off x="4644475" y="-209208"/>
              <a:ext cx="670500" cy="6036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txBox="1"/>
            <p:nvPr/>
          </p:nvSpPr>
          <p:spPr>
            <a:xfrm>
              <a:off x="5350131" y="2473842"/>
              <a:ext cx="2337900" cy="6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MAE: 0.61</a:t>
              </a:r>
              <a:br>
                <a:rPr b="1" lang="en" sz="1100">
                  <a:solidFill>
                    <a:srgbClr val="FFFFFF"/>
                  </a:solidFill>
                  <a:latin typeface="Roboto"/>
                  <a:ea typeface="Roboto"/>
                  <a:cs typeface="Roboto"/>
                  <a:sym typeface="Roboto"/>
                </a:rPr>
              </a:br>
              <a:r>
                <a:rPr lang="en" sz="1100">
                  <a:solidFill>
                    <a:srgbClr val="FFFFFF"/>
                  </a:solidFill>
                  <a:latin typeface="Roboto"/>
                  <a:ea typeface="Roboto"/>
                  <a:cs typeface="Roboto"/>
                  <a:sym typeface="Roboto"/>
                </a:rPr>
                <a:t>Still making highly accurate response predictions</a:t>
              </a:r>
              <a:endParaRPr sz="1100">
                <a:solidFill>
                  <a:srgbClr val="FFFFFF"/>
                </a:solidFill>
                <a:latin typeface="Roboto"/>
                <a:ea typeface="Roboto"/>
                <a:cs typeface="Roboto"/>
                <a:sym typeface="Roboto"/>
              </a:endParaRPr>
            </a:p>
          </p:txBody>
        </p:sp>
        <p:sp>
          <p:nvSpPr>
            <p:cNvPr id="599" name="Google Shape;599;p32"/>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Strict modelling: reduced information about self and enemy disposition</a:t>
              </a:r>
              <a:endParaRPr sz="1100">
                <a:solidFill>
                  <a:srgbClr val="FFFFFF"/>
                </a:solidFill>
                <a:latin typeface="Roboto"/>
                <a:ea typeface="Roboto"/>
                <a:cs typeface="Roboto"/>
                <a:sym typeface="Roboto"/>
              </a:endParaRPr>
            </a:p>
          </p:txBody>
        </p:sp>
        <p:sp>
          <p:nvSpPr>
            <p:cNvPr id="600" name="Google Shape;600;p32"/>
            <p:cNvSpPr/>
            <p:nvPr/>
          </p:nvSpPr>
          <p:spPr>
            <a:xfrm rot="-5400000">
              <a:off x="1751875" y="2153292"/>
              <a:ext cx="670500" cy="13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1948975" y="2616800"/>
              <a:ext cx="8238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82.3</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cxnSp>
          <p:nvCxnSpPr>
            <p:cNvPr id="603" name="Google Shape;603;p32"/>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sp>
          <p:nvSpPr>
            <p:cNvPr id="604" name="Google Shape;604;p32"/>
            <p:cNvSpPr/>
            <p:nvPr/>
          </p:nvSpPr>
          <p:spPr>
            <a:xfrm>
              <a:off x="1545080" y="2593344"/>
              <a:ext cx="431400" cy="431400"/>
            </a:xfrm>
            <a:prstGeom prst="pie">
              <a:avLst>
                <a:gd fmla="val 16226349" name="adj1"/>
                <a:gd fmla="val 10795968"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10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animEffect filter="fade" transition="in">
                                      <p:cBhvr>
                                        <p:cTn dur="1000"/>
                                        <p:tgtEl>
                                          <p:spTgt spid="5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2" st="2"/>
                                            </p:txEl>
                                          </p:spTgt>
                                        </p:tgtEl>
                                        <p:attrNameLst>
                                          <p:attrName>style.visibility</p:attrName>
                                        </p:attrNameLst>
                                      </p:cBhvr>
                                      <p:to>
                                        <p:strVal val="visible"/>
                                      </p:to>
                                    </p:set>
                                    <p:animEffect filter="fade" transition="in">
                                      <p:cBhvr>
                                        <p:cTn dur="1000"/>
                                        <p:tgtEl>
                                          <p:spTgt spid="5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3" st="3"/>
                                            </p:txEl>
                                          </p:spTgt>
                                        </p:tgtEl>
                                        <p:attrNameLst>
                                          <p:attrName>style.visibility</p:attrName>
                                        </p:attrNameLst>
                                      </p:cBhvr>
                                      <p:to>
                                        <p:strVal val="visible"/>
                                      </p:to>
                                    </p:set>
                                    <p:animEffect filter="fade" transition="in">
                                      <p:cBhvr>
                                        <p:cTn dur="1000"/>
                                        <p:tgtEl>
                                          <p:spTgt spid="5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4" st="4"/>
                                            </p:txEl>
                                          </p:spTgt>
                                        </p:tgtEl>
                                        <p:attrNameLst>
                                          <p:attrName>style.visibility</p:attrName>
                                        </p:attrNameLst>
                                      </p:cBhvr>
                                      <p:to>
                                        <p:strVal val="visible"/>
                                      </p:to>
                                    </p:set>
                                    <p:animEffect filter="fade" transition="in">
                                      <p:cBhvr>
                                        <p:cTn dur="1000"/>
                                        <p:tgtEl>
                                          <p:spTgt spid="5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5" st="5"/>
                                            </p:txEl>
                                          </p:spTgt>
                                        </p:tgtEl>
                                        <p:attrNameLst>
                                          <p:attrName>style.visibility</p:attrName>
                                        </p:attrNameLst>
                                      </p:cBhvr>
                                      <p:to>
                                        <p:strVal val="visible"/>
                                      </p:to>
                                    </p:set>
                                    <p:animEffect filter="fade" transition="in">
                                      <p:cBhvr>
                                        <p:cTn dur="1000"/>
                                        <p:tgtEl>
                                          <p:spTgt spid="5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idx="4294967295" type="ctrTitle"/>
          </p:nvPr>
        </p:nvSpPr>
        <p:spPr>
          <a:xfrm>
            <a:off x="642425" y="3114975"/>
            <a:ext cx="77862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i="1" lang="en" sz="2400"/>
              <a:t>ANALYSIS OF </a:t>
            </a:r>
            <a:br>
              <a:rPr i="1" lang="en" sz="2400"/>
            </a:br>
            <a:r>
              <a:rPr i="1" lang="en" sz="2400"/>
              <a:t>MILITARIZED INTERSTATE DISPUTES</a:t>
            </a:r>
            <a:endParaRPr i="1" sz="2400"/>
          </a:p>
          <a:p>
            <a:pPr indent="0" lvl="0" marL="0" rtl="0" algn="ctr">
              <a:spcBef>
                <a:spcPts val="0"/>
              </a:spcBef>
              <a:spcAft>
                <a:spcPts val="0"/>
              </a:spcAft>
              <a:buNone/>
            </a:pPr>
            <a:r>
              <a:rPr i="1" lang="en" sz="1900"/>
              <a:t>1993-2014</a:t>
            </a:r>
            <a:endParaRPr i="1" sz="1900"/>
          </a:p>
        </p:txBody>
      </p:sp>
      <p:sp>
        <p:nvSpPr>
          <p:cNvPr id="184" name="Google Shape;184;p15"/>
          <p:cNvSpPr txBox="1"/>
          <p:nvPr>
            <p:ph idx="4294967295" type="subTitle"/>
          </p:nvPr>
        </p:nvSpPr>
        <p:spPr>
          <a:xfrm>
            <a:off x="1275150" y="3767976"/>
            <a:ext cx="6593700" cy="766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800"/>
              <a:t>Project by</a:t>
            </a:r>
            <a:r>
              <a:rPr b="1" lang="en" sz="1800"/>
              <a:t> N. A. Kovacs</a:t>
            </a:r>
            <a:endParaRPr b="1" sz="1800"/>
          </a:p>
          <a:p>
            <a:pPr indent="0" lvl="0" marL="0" rtl="0" algn="l">
              <a:spcBef>
                <a:spcPts val="600"/>
              </a:spcBef>
              <a:spcAft>
                <a:spcPts val="0"/>
              </a:spcAft>
              <a:buClr>
                <a:schemeClr val="dk1"/>
              </a:buClr>
              <a:buSzPts val="1100"/>
              <a:buFont typeface="Arial"/>
              <a:buNone/>
            </a:pPr>
            <a:r>
              <a:t/>
            </a:r>
            <a:endParaRPr b="1" sz="1800"/>
          </a:p>
        </p:txBody>
      </p:sp>
      <p:pic>
        <p:nvPicPr>
          <p:cNvPr id="185" name="Google Shape;185;p15"/>
          <p:cNvPicPr preferRelativeResize="0"/>
          <p:nvPr/>
        </p:nvPicPr>
        <p:blipFill rotWithShape="1">
          <a:blip r:embed="rId3">
            <a:alphaModFix/>
          </a:blip>
          <a:srcRect b="0" l="10045" r="10037" t="0"/>
          <a:stretch/>
        </p:blipFill>
        <p:spPr>
          <a:xfrm>
            <a:off x="3779250" y="1031425"/>
            <a:ext cx="1585500" cy="1585500"/>
          </a:xfrm>
          <a:prstGeom prst="diamond">
            <a:avLst/>
          </a:prstGeom>
          <a:noFill/>
          <a:ln cap="flat" cmpd="thinThick" w="38100">
            <a:solidFill>
              <a:srgbClr val="B0C6D3"/>
            </a:solidFill>
            <a:prstDash val="solid"/>
            <a:round/>
            <a:headEnd len="sm" w="sm" type="none"/>
            <a:tailEnd len="sm" w="sm" type="none"/>
          </a:ln>
        </p:spPr>
      </p:pic>
      <p:sp>
        <p:nvSpPr>
          <p:cNvPr id="186" name="Google Shape;186;p1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3"/>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B6D7A8"/>
                </a:solidFill>
              </a:rPr>
              <a:t>5</a:t>
            </a:r>
            <a:r>
              <a:rPr lang="en">
                <a:solidFill>
                  <a:srgbClr val="B6D7A8"/>
                </a:solidFill>
              </a:rPr>
              <a:t>.</a:t>
            </a:r>
            <a:endParaRPr>
              <a:solidFill>
                <a:srgbClr val="B6D7A8"/>
              </a:solidFill>
            </a:endParaRPr>
          </a:p>
          <a:p>
            <a:pPr indent="0" lvl="0" marL="0" rtl="0" algn="ctr">
              <a:spcBef>
                <a:spcPts val="0"/>
              </a:spcBef>
              <a:spcAft>
                <a:spcPts val="0"/>
              </a:spcAft>
              <a:buNone/>
            </a:pPr>
            <a:r>
              <a:rPr lang="en"/>
              <a:t>MOVING FORWARD</a:t>
            </a:r>
            <a:endParaRPr/>
          </a:p>
        </p:txBody>
      </p:sp>
      <p:sp>
        <p:nvSpPr>
          <p:cNvPr id="610" name="Google Shape;610;p33"/>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can we learn from this?  What else can we do?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LIMITS OF PREDICTIONS</a:t>
            </a:r>
            <a:endParaRPr/>
          </a:p>
        </p:txBody>
      </p:sp>
      <p:sp>
        <p:nvSpPr>
          <p:cNvPr id="616" name="Google Shape;616;p34"/>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Alliances</a:t>
            </a:r>
            <a:endParaRPr/>
          </a:p>
          <a:p>
            <a:pPr indent="-355600" lvl="0" marL="457200" rtl="0" algn="l">
              <a:spcBef>
                <a:spcPts val="0"/>
              </a:spcBef>
              <a:spcAft>
                <a:spcPts val="0"/>
              </a:spcAft>
              <a:buSzPts val="2000"/>
              <a:buChar char="➢"/>
            </a:pPr>
            <a:r>
              <a:rPr lang="en"/>
              <a:t>Resources</a:t>
            </a:r>
            <a:endParaRPr/>
          </a:p>
          <a:p>
            <a:pPr indent="-355600" lvl="0" marL="457200" rtl="0" algn="l">
              <a:spcBef>
                <a:spcPts val="0"/>
              </a:spcBef>
              <a:spcAft>
                <a:spcPts val="0"/>
              </a:spcAft>
              <a:buSzPts val="2000"/>
              <a:buChar char="➢"/>
            </a:pPr>
            <a:r>
              <a:rPr lang="en"/>
              <a:t>Industry/production</a:t>
            </a:r>
            <a:endParaRPr/>
          </a:p>
          <a:p>
            <a:pPr indent="-355600" lvl="0" marL="457200" rtl="0" algn="l">
              <a:spcBef>
                <a:spcPts val="0"/>
              </a:spcBef>
              <a:spcAft>
                <a:spcPts val="0"/>
              </a:spcAft>
              <a:buSzPts val="2000"/>
              <a:buChar char="➢"/>
            </a:pPr>
            <a:r>
              <a:rPr lang="en"/>
              <a:t>Military assets</a:t>
            </a:r>
            <a:endParaRPr/>
          </a:p>
          <a:p>
            <a:pPr indent="-355600" lvl="0" marL="457200" rtl="0" algn="l">
              <a:spcBef>
                <a:spcPts val="0"/>
              </a:spcBef>
              <a:spcAft>
                <a:spcPts val="0"/>
              </a:spcAft>
              <a:buSzPts val="2000"/>
              <a:buChar char="➢"/>
            </a:pPr>
            <a:r>
              <a:rPr lang="en"/>
              <a:t>Tech level</a:t>
            </a:r>
            <a:endParaRPr/>
          </a:p>
          <a:p>
            <a:pPr indent="-355600" lvl="0" marL="457200" rtl="0" algn="l">
              <a:spcBef>
                <a:spcPts val="0"/>
              </a:spcBef>
              <a:spcAft>
                <a:spcPts val="0"/>
              </a:spcAft>
              <a:buSzPts val="2000"/>
              <a:buChar char="➢"/>
            </a:pPr>
            <a:r>
              <a:rPr lang="en"/>
              <a:t>International relations</a:t>
            </a:r>
            <a:endParaRPr/>
          </a:p>
          <a:p>
            <a:pPr indent="-355600" lvl="0" marL="457200" rtl="0" algn="l">
              <a:spcBef>
                <a:spcPts val="0"/>
              </a:spcBef>
              <a:spcAft>
                <a:spcPts val="0"/>
              </a:spcAft>
              <a:buSzPts val="2000"/>
              <a:buChar char="➢"/>
            </a:pPr>
            <a:r>
              <a:rPr lang="en"/>
              <a:t>Motives for conflict</a:t>
            </a:r>
            <a:endParaRPr/>
          </a:p>
        </p:txBody>
      </p:sp>
      <p:sp>
        <p:nvSpPr>
          <p:cNvPr id="617" name="Google Shape;617;p34"/>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Individual leaders</a:t>
            </a:r>
            <a:endParaRPr/>
          </a:p>
          <a:p>
            <a:pPr indent="-355600" lvl="0" marL="457200" rtl="0" algn="l">
              <a:spcBef>
                <a:spcPts val="0"/>
              </a:spcBef>
              <a:spcAft>
                <a:spcPts val="0"/>
              </a:spcAft>
              <a:buSzPts val="2000"/>
              <a:buChar char="➢"/>
            </a:pPr>
            <a:r>
              <a:rPr lang="en"/>
              <a:t>Social or political pressure</a:t>
            </a:r>
            <a:endParaRPr/>
          </a:p>
          <a:p>
            <a:pPr indent="-355600" lvl="0" marL="457200" rtl="0" algn="l">
              <a:spcBef>
                <a:spcPts val="0"/>
              </a:spcBef>
              <a:spcAft>
                <a:spcPts val="0"/>
              </a:spcAft>
              <a:buSzPts val="2000"/>
              <a:buChar char="➢"/>
            </a:pPr>
            <a:r>
              <a:rPr lang="en">
                <a:solidFill>
                  <a:schemeClr val="dk1"/>
                </a:solidFill>
              </a:rPr>
              <a:t>Additional factors preceding the conflict</a:t>
            </a:r>
            <a:endParaRPr/>
          </a:p>
          <a:p>
            <a:pPr indent="-355600" lvl="0" marL="457200" rtl="0" algn="l">
              <a:spcBef>
                <a:spcPts val="0"/>
              </a:spcBef>
              <a:spcAft>
                <a:spcPts val="0"/>
              </a:spcAft>
              <a:buSzPts val="2000"/>
              <a:buChar char="➢"/>
            </a:pPr>
            <a:r>
              <a:rPr lang="en"/>
              <a:t>etc.</a:t>
            </a:r>
            <a:endParaRPr/>
          </a:p>
        </p:txBody>
      </p:sp>
      <p:sp>
        <p:nvSpPr>
          <p:cNvPr id="618" name="Google Shape;618;p3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Effect filter="fade" transition="in">
                                      <p:cBhvr>
                                        <p:cTn dur="1000"/>
                                        <p:tgtEl>
                                          <p:spTgt spid="6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animEffect filter="fade" transition="in">
                                      <p:cBhvr>
                                        <p:cTn dur="1000"/>
                                        <p:tgtEl>
                                          <p:spTgt spid="6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animEffect filter="fade" transition="in">
                                      <p:cBhvr>
                                        <p:cTn dur="1000"/>
                                        <p:tgtEl>
                                          <p:spTgt spid="6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animEffect filter="fade" transition="in">
                                      <p:cBhvr>
                                        <p:cTn dur="1000"/>
                                        <p:tgtEl>
                                          <p:spTgt spid="6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animEffect filter="fade" transition="in">
                                      <p:cBhvr>
                                        <p:cTn dur="1000"/>
                                        <p:tgtEl>
                                          <p:spTgt spid="6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animEffect filter="fade" transition="in">
                                      <p:cBhvr>
                                        <p:cTn dur="1000"/>
                                        <p:tgtEl>
                                          <p:spTgt spid="6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animEffect filter="fade" transition="in">
                                      <p:cBhvr>
                                        <p:cTn dur="1000"/>
                                        <p:tgtEl>
                                          <p:spTgt spid="6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35"/>
          <p:cNvPicPr preferRelativeResize="0"/>
          <p:nvPr/>
        </p:nvPicPr>
        <p:blipFill>
          <a:blip r:embed="rId3">
            <a:alphaModFix/>
          </a:blip>
          <a:stretch>
            <a:fillRect/>
          </a:stretch>
        </p:blipFill>
        <p:spPr>
          <a:xfrm>
            <a:off x="3772000" y="708875"/>
            <a:ext cx="1657350" cy="1390650"/>
          </a:xfrm>
          <a:prstGeom prst="rect">
            <a:avLst/>
          </a:prstGeom>
          <a:noFill/>
          <a:ln>
            <a:noFill/>
          </a:ln>
        </p:spPr>
      </p:pic>
      <p:sp>
        <p:nvSpPr>
          <p:cNvPr id="624" name="Google Shape;624;p35"/>
          <p:cNvSpPr txBox="1"/>
          <p:nvPr>
            <p:ph idx="1" type="body"/>
          </p:nvPr>
        </p:nvSpPr>
        <p:spPr>
          <a:xfrm>
            <a:off x="3009700" y="1187400"/>
            <a:ext cx="3124500" cy="27687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t>When will an incident occur?</a:t>
            </a:r>
            <a:endParaRPr/>
          </a:p>
          <a:p>
            <a:pPr indent="0" lvl="0" marL="0" rtl="0" algn="ctr">
              <a:spcBef>
                <a:spcPts val="600"/>
              </a:spcBef>
              <a:spcAft>
                <a:spcPts val="0"/>
              </a:spcAft>
              <a:buNone/>
            </a:pPr>
            <a:r>
              <a:rPr lang="en"/>
              <a:t>Where will an incident occur?</a:t>
            </a:r>
            <a:endParaRPr/>
          </a:p>
          <a:p>
            <a:pPr indent="0" lvl="0" marL="0" rtl="0" algn="ctr">
              <a:spcBef>
                <a:spcPts val="600"/>
              </a:spcBef>
              <a:spcAft>
                <a:spcPts val="0"/>
              </a:spcAft>
              <a:buNone/>
            </a:pPr>
            <a:r>
              <a:rPr lang="en"/>
              <a:t>How will the states involved act and react?</a:t>
            </a:r>
            <a:endParaRPr/>
          </a:p>
          <a:p>
            <a:pPr indent="0" lvl="0" marL="0" rtl="0" algn="ctr">
              <a:spcBef>
                <a:spcPts val="600"/>
              </a:spcBef>
              <a:spcAft>
                <a:spcPts val="0"/>
              </a:spcAft>
              <a:buNone/>
            </a:pPr>
            <a:r>
              <a:rPr lang="en"/>
              <a:t>What specific </a:t>
            </a:r>
            <a:r>
              <a:rPr lang="en"/>
              <a:t>maneuvers</a:t>
            </a:r>
            <a:r>
              <a:rPr lang="en"/>
              <a:t> or mobilizations will be taken by a state?</a:t>
            </a:r>
            <a:endParaRPr/>
          </a:p>
        </p:txBody>
      </p:sp>
      <p:sp>
        <p:nvSpPr>
          <p:cNvPr id="625" name="Google Shape;625;p3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6" name="Google Shape;626;p35"/>
          <p:cNvSpPr txBox="1"/>
          <p:nvPr>
            <p:ph idx="4294967295"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PREDICTION POTENTIALS: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0" st="0"/>
                                            </p:txEl>
                                          </p:spTgt>
                                        </p:tgtEl>
                                        <p:attrNameLst>
                                          <p:attrName>style.visibility</p:attrName>
                                        </p:attrNameLst>
                                      </p:cBhvr>
                                      <p:to>
                                        <p:strVal val="visible"/>
                                      </p:to>
                                    </p:set>
                                    <p:animEffect filter="fade" transition="in">
                                      <p:cBhvr>
                                        <p:cTn dur="1000"/>
                                        <p:tgtEl>
                                          <p:spTgt spid="6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1" st="1"/>
                                            </p:txEl>
                                          </p:spTgt>
                                        </p:tgtEl>
                                        <p:attrNameLst>
                                          <p:attrName>style.visibility</p:attrName>
                                        </p:attrNameLst>
                                      </p:cBhvr>
                                      <p:to>
                                        <p:strVal val="visible"/>
                                      </p:to>
                                    </p:set>
                                    <p:animEffect filter="fade" transition="in">
                                      <p:cBhvr>
                                        <p:cTn dur="1000"/>
                                        <p:tgtEl>
                                          <p:spTgt spid="6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2" st="2"/>
                                            </p:txEl>
                                          </p:spTgt>
                                        </p:tgtEl>
                                        <p:attrNameLst>
                                          <p:attrName>style.visibility</p:attrName>
                                        </p:attrNameLst>
                                      </p:cBhvr>
                                      <p:to>
                                        <p:strVal val="visible"/>
                                      </p:to>
                                    </p:set>
                                    <p:animEffect filter="fade" transition="in">
                                      <p:cBhvr>
                                        <p:cTn dur="1000"/>
                                        <p:tgtEl>
                                          <p:spTgt spid="6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xEl>
                                              <p:pRg end="3" st="3"/>
                                            </p:txEl>
                                          </p:spTgt>
                                        </p:tgtEl>
                                        <p:attrNameLst>
                                          <p:attrName>style.visibility</p:attrName>
                                        </p:attrNameLst>
                                      </p:cBhvr>
                                      <p:to>
                                        <p:strVal val="visible"/>
                                      </p:to>
                                    </p:set>
                                    <p:animEffect filter="fade" transition="in">
                                      <p:cBhvr>
                                        <p:cTn dur="1000"/>
                                        <p:tgtEl>
                                          <p:spTgt spid="6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2" name="Google Shape;632;p36"/>
          <p:cNvSpPr txBox="1"/>
          <p:nvPr>
            <p:ph idx="4294967295" type="ctrTitle"/>
          </p:nvPr>
        </p:nvSpPr>
        <p:spPr>
          <a:xfrm>
            <a:off x="1275150" y="2505375"/>
            <a:ext cx="65937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400"/>
              <a:t>THANKS</a:t>
            </a:r>
            <a:r>
              <a:rPr lang="en" sz="2400"/>
              <a:t>!</a:t>
            </a:r>
            <a:endParaRPr sz="2400"/>
          </a:p>
        </p:txBody>
      </p:sp>
      <p:sp>
        <p:nvSpPr>
          <p:cNvPr id="633" name="Google Shape;633;p36"/>
          <p:cNvSpPr txBox="1"/>
          <p:nvPr>
            <p:ph idx="4294967295" type="subTitle"/>
          </p:nvPr>
        </p:nvSpPr>
        <p:spPr>
          <a:xfrm>
            <a:off x="1275150" y="3473901"/>
            <a:ext cx="6593700" cy="740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b="1" lang="en" sz="1800"/>
              <a:t>Any questions?</a:t>
            </a:r>
            <a:endParaRPr b="1" sz="1800"/>
          </a:p>
          <a:p>
            <a:pPr indent="0" lvl="0" marL="0" rtl="0" algn="ctr">
              <a:spcBef>
                <a:spcPts val="600"/>
              </a:spcBef>
              <a:spcAft>
                <a:spcPts val="0"/>
              </a:spcAft>
              <a:buClr>
                <a:schemeClr val="dk1"/>
              </a:buClr>
              <a:buSzPts val="1100"/>
              <a:buFont typeface="Arial"/>
              <a:buNone/>
            </a:pPr>
            <a:r>
              <a:t/>
            </a:r>
            <a:endParaRPr sz="1800"/>
          </a:p>
          <a:p>
            <a:pPr indent="0" lvl="0" marL="0" rtl="0" algn="ctr">
              <a:spcBef>
                <a:spcPts val="600"/>
              </a:spcBef>
              <a:spcAft>
                <a:spcPts val="0"/>
              </a:spcAft>
              <a:buClr>
                <a:schemeClr val="dk1"/>
              </a:buClr>
              <a:buSzPts val="1100"/>
              <a:buFont typeface="Arial"/>
              <a:buNone/>
            </a:pPr>
            <a:r>
              <a:t/>
            </a:r>
            <a:endParaRPr sz="1800"/>
          </a:p>
        </p:txBody>
      </p:sp>
      <p:grpSp>
        <p:nvGrpSpPr>
          <p:cNvPr id="634" name="Google Shape;634;p36"/>
          <p:cNvGrpSpPr/>
          <p:nvPr/>
        </p:nvGrpSpPr>
        <p:grpSpPr>
          <a:xfrm>
            <a:off x="3828600" y="1220955"/>
            <a:ext cx="1486799" cy="1256322"/>
            <a:chOff x="3918650" y="293075"/>
            <a:chExt cx="488500" cy="412775"/>
          </a:xfrm>
        </p:grpSpPr>
        <p:sp>
          <p:nvSpPr>
            <p:cNvPr id="635" name="Google Shape;635;p36"/>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7"/>
          <p:cNvSpPr txBox="1"/>
          <p:nvPr>
            <p:ph type="title"/>
          </p:nvPr>
        </p:nvSpPr>
        <p:spPr>
          <a:xfrm>
            <a:off x="1605386" y="711550"/>
            <a:ext cx="6260400" cy="43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UN PERMANENT MEMBERS VS. THE WORLD</a:t>
            </a:r>
            <a:endParaRPr/>
          </a:p>
        </p:txBody>
      </p:sp>
      <p:sp>
        <p:nvSpPr>
          <p:cNvPr id="643" name="Google Shape;643;p3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4" name="Google Shape;644;p37"/>
          <p:cNvSpPr/>
          <p:nvPr/>
        </p:nvSpPr>
        <p:spPr>
          <a:xfrm>
            <a:off x="3289009" y="1165000"/>
            <a:ext cx="1058100" cy="216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Lorem ipsum</a:t>
            </a:r>
            <a:endParaRPr sz="800">
              <a:solidFill>
                <a:srgbClr val="FFFFFF"/>
              </a:solidFill>
              <a:latin typeface="Roboto"/>
              <a:ea typeface="Roboto"/>
              <a:cs typeface="Roboto"/>
              <a:sym typeface="Roboto"/>
            </a:endParaRPr>
          </a:p>
        </p:txBody>
      </p:sp>
      <p:sp>
        <p:nvSpPr>
          <p:cNvPr id="645" name="Google Shape;645;p37"/>
          <p:cNvSpPr/>
          <p:nvPr/>
        </p:nvSpPr>
        <p:spPr>
          <a:xfrm>
            <a:off x="4359721" y="1165000"/>
            <a:ext cx="1058100" cy="216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Dolor nec</a:t>
            </a:r>
            <a:endParaRPr sz="800">
              <a:solidFill>
                <a:srgbClr val="FFFFFF"/>
              </a:solidFill>
              <a:latin typeface="Roboto"/>
              <a:ea typeface="Roboto"/>
              <a:cs typeface="Roboto"/>
              <a:sym typeface="Roboto"/>
            </a:endParaRPr>
          </a:p>
        </p:txBody>
      </p:sp>
      <p:sp>
        <p:nvSpPr>
          <p:cNvPr id="646" name="Google Shape;646;p37"/>
          <p:cNvSpPr/>
          <p:nvPr/>
        </p:nvSpPr>
        <p:spPr>
          <a:xfrm>
            <a:off x="5430452" y="1165000"/>
            <a:ext cx="2971200" cy="216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Ipsum dolor amet dolor   </a:t>
            </a:r>
            <a:endParaRPr sz="800">
              <a:solidFill>
                <a:srgbClr val="FFFFFF"/>
              </a:solidFill>
              <a:latin typeface="Roboto"/>
              <a:ea typeface="Roboto"/>
              <a:cs typeface="Roboto"/>
              <a:sym typeface="Roboto"/>
            </a:endParaRPr>
          </a:p>
        </p:txBody>
      </p:sp>
      <p:grpSp>
        <p:nvGrpSpPr>
          <p:cNvPr id="647" name="Google Shape;647;p37"/>
          <p:cNvGrpSpPr/>
          <p:nvPr/>
        </p:nvGrpSpPr>
        <p:grpSpPr>
          <a:xfrm>
            <a:off x="775824" y="1882448"/>
            <a:ext cx="7626169" cy="485510"/>
            <a:chOff x="943723" y="3783775"/>
            <a:chExt cx="7257489" cy="674413"/>
          </a:xfrm>
        </p:grpSpPr>
        <p:sp>
          <p:nvSpPr>
            <p:cNvPr id="648" name="Google Shape;648;p37"/>
            <p:cNvSpPr/>
            <p:nvPr/>
          </p:nvSpPr>
          <p:spPr>
            <a:xfrm>
              <a:off x="5373412" y="3783788"/>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49" name="Google Shape;649;p37"/>
            <p:cNvSpPr/>
            <p:nvPr/>
          </p:nvSpPr>
          <p:spPr>
            <a:xfrm>
              <a:off x="943723" y="3783775"/>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1632122" y="3783788"/>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943723" y="3783788"/>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3335463" y="3783788"/>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79</a:t>
              </a:r>
              <a:endParaRPr>
                <a:solidFill>
                  <a:schemeClr val="lt1"/>
                </a:solidFill>
              </a:endParaRPr>
            </a:p>
          </p:txBody>
        </p:sp>
        <p:sp>
          <p:nvSpPr>
            <p:cNvPr id="653" name="Google Shape;653;p37"/>
            <p:cNvSpPr/>
            <p:nvPr/>
          </p:nvSpPr>
          <p:spPr>
            <a:xfrm>
              <a:off x="4354429" y="3783788"/>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374</a:t>
              </a:r>
              <a:endParaRPr>
                <a:solidFill>
                  <a:schemeClr val="lt1"/>
                </a:solidFill>
              </a:endParaRPr>
            </a:p>
          </p:txBody>
        </p:sp>
        <p:sp>
          <p:nvSpPr>
            <p:cNvPr id="654" name="Google Shape;654;p37"/>
            <p:cNvSpPr/>
            <p:nvPr/>
          </p:nvSpPr>
          <p:spPr>
            <a:xfrm>
              <a:off x="1733174" y="3783848"/>
              <a:ext cx="15906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Russia</a:t>
              </a:r>
              <a:endParaRPr sz="1600">
                <a:solidFill>
                  <a:srgbClr val="FFFFFF"/>
                </a:solidFill>
                <a:latin typeface="Roboto"/>
                <a:ea typeface="Roboto"/>
                <a:cs typeface="Roboto"/>
                <a:sym typeface="Roboto"/>
              </a:endParaRPr>
            </a:p>
          </p:txBody>
        </p:sp>
      </p:grpSp>
      <p:grpSp>
        <p:nvGrpSpPr>
          <p:cNvPr id="655" name="Google Shape;655;p37"/>
          <p:cNvGrpSpPr/>
          <p:nvPr/>
        </p:nvGrpSpPr>
        <p:grpSpPr>
          <a:xfrm>
            <a:off x="775824" y="2375777"/>
            <a:ext cx="7626169" cy="485510"/>
            <a:chOff x="943723" y="4469050"/>
            <a:chExt cx="7257489" cy="674413"/>
          </a:xfrm>
        </p:grpSpPr>
        <p:sp>
          <p:nvSpPr>
            <p:cNvPr id="656" name="Google Shape;656;p37"/>
            <p:cNvSpPr/>
            <p:nvPr/>
          </p:nvSpPr>
          <p:spPr>
            <a:xfrm>
              <a:off x="5373412" y="4469063"/>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57" name="Google Shape;657;p37"/>
            <p:cNvSpPr/>
            <p:nvPr/>
          </p:nvSpPr>
          <p:spPr>
            <a:xfrm>
              <a:off x="943723" y="446905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1632122" y="446906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943723" y="446906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335463"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4354429"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733170" y="4469116"/>
              <a:ext cx="14946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China</a:t>
              </a:r>
              <a:endParaRPr sz="1600">
                <a:solidFill>
                  <a:srgbClr val="FFFFFF"/>
                </a:solidFill>
                <a:latin typeface="Roboto"/>
                <a:ea typeface="Roboto"/>
                <a:cs typeface="Roboto"/>
                <a:sym typeface="Roboto"/>
              </a:endParaRPr>
            </a:p>
          </p:txBody>
        </p:sp>
        <p:sp>
          <p:nvSpPr>
            <p:cNvPr id="663" name="Google Shape;663;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7"/>
          <p:cNvGrpSpPr/>
          <p:nvPr/>
        </p:nvGrpSpPr>
        <p:grpSpPr>
          <a:xfrm>
            <a:off x="775824" y="2869075"/>
            <a:ext cx="7626169" cy="485510"/>
            <a:chOff x="943723" y="4469050"/>
            <a:chExt cx="7257489" cy="674413"/>
          </a:xfrm>
        </p:grpSpPr>
        <p:sp>
          <p:nvSpPr>
            <p:cNvPr id="665" name="Google Shape;665;p37"/>
            <p:cNvSpPr/>
            <p:nvPr/>
          </p:nvSpPr>
          <p:spPr>
            <a:xfrm>
              <a:off x="5373412" y="4469063"/>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66" name="Google Shape;666;p37"/>
            <p:cNvSpPr/>
            <p:nvPr/>
          </p:nvSpPr>
          <p:spPr>
            <a:xfrm>
              <a:off x="943723" y="446905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1632122" y="446906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943723" y="446906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3335463"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4354429"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1733170" y="4469120"/>
              <a:ext cx="15099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UK</a:t>
              </a:r>
              <a:endParaRPr sz="1600">
                <a:solidFill>
                  <a:srgbClr val="FFFFFF"/>
                </a:solidFill>
                <a:latin typeface="Roboto"/>
                <a:ea typeface="Roboto"/>
                <a:cs typeface="Roboto"/>
                <a:sym typeface="Roboto"/>
              </a:endParaRPr>
            </a:p>
          </p:txBody>
        </p:sp>
        <p:sp>
          <p:nvSpPr>
            <p:cNvPr id="672" name="Google Shape;672;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7"/>
          <p:cNvGrpSpPr/>
          <p:nvPr/>
        </p:nvGrpSpPr>
        <p:grpSpPr>
          <a:xfrm>
            <a:off x="775824" y="3362372"/>
            <a:ext cx="7626169" cy="485554"/>
            <a:chOff x="943723" y="4469050"/>
            <a:chExt cx="7257489" cy="674474"/>
          </a:xfrm>
        </p:grpSpPr>
        <p:sp>
          <p:nvSpPr>
            <p:cNvPr id="674" name="Google Shape;674;p37"/>
            <p:cNvSpPr/>
            <p:nvPr/>
          </p:nvSpPr>
          <p:spPr>
            <a:xfrm>
              <a:off x="5373412" y="4469063"/>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75" name="Google Shape;675;p37"/>
            <p:cNvSpPr/>
            <p:nvPr/>
          </p:nvSpPr>
          <p:spPr>
            <a:xfrm>
              <a:off x="943723" y="446905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1632122" y="446906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943723" y="446906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335463"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4354429"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1733170" y="4469124"/>
              <a:ext cx="1499400" cy="67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France</a:t>
              </a:r>
              <a:endParaRPr sz="1600">
                <a:solidFill>
                  <a:srgbClr val="FFFFFF"/>
                </a:solidFill>
                <a:latin typeface="Roboto"/>
                <a:ea typeface="Roboto"/>
                <a:cs typeface="Roboto"/>
                <a:sym typeface="Roboto"/>
              </a:endParaRPr>
            </a:p>
          </p:txBody>
        </p:sp>
        <p:sp>
          <p:nvSpPr>
            <p:cNvPr id="681" name="Google Shape;681;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37"/>
          <p:cNvGrpSpPr/>
          <p:nvPr/>
        </p:nvGrpSpPr>
        <p:grpSpPr>
          <a:xfrm>
            <a:off x="775824" y="3895772"/>
            <a:ext cx="7626169" cy="485510"/>
            <a:chOff x="943723" y="4469050"/>
            <a:chExt cx="7257489" cy="674413"/>
          </a:xfrm>
        </p:grpSpPr>
        <p:sp>
          <p:nvSpPr>
            <p:cNvPr id="683" name="Google Shape;683;p37"/>
            <p:cNvSpPr/>
            <p:nvPr/>
          </p:nvSpPr>
          <p:spPr>
            <a:xfrm>
              <a:off x="5373412" y="4469063"/>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84" name="Google Shape;684;p37"/>
            <p:cNvSpPr/>
            <p:nvPr/>
          </p:nvSpPr>
          <p:spPr>
            <a:xfrm>
              <a:off x="943723" y="446905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632122" y="446906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943723" y="446906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3335463"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4354429" y="4469063"/>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733169" y="4601052"/>
              <a:ext cx="1541400" cy="54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WORLD AVG</a:t>
              </a:r>
              <a:endParaRPr sz="1600">
                <a:solidFill>
                  <a:srgbClr val="FFFFFF"/>
                </a:solidFill>
                <a:latin typeface="Roboto"/>
                <a:ea typeface="Roboto"/>
                <a:cs typeface="Roboto"/>
                <a:sym typeface="Roboto"/>
              </a:endParaRPr>
            </a:p>
          </p:txBody>
        </p:sp>
        <p:sp>
          <p:nvSpPr>
            <p:cNvPr id="690" name="Google Shape;690;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7"/>
          <p:cNvGrpSpPr/>
          <p:nvPr/>
        </p:nvGrpSpPr>
        <p:grpSpPr>
          <a:xfrm>
            <a:off x="775824" y="1425248"/>
            <a:ext cx="7626169" cy="485510"/>
            <a:chOff x="943723" y="3783775"/>
            <a:chExt cx="7257489" cy="674413"/>
          </a:xfrm>
        </p:grpSpPr>
        <p:sp>
          <p:nvSpPr>
            <p:cNvPr id="692" name="Google Shape;692;p37"/>
            <p:cNvSpPr/>
            <p:nvPr/>
          </p:nvSpPr>
          <p:spPr>
            <a:xfrm>
              <a:off x="5373412" y="3783788"/>
              <a:ext cx="2827800" cy="674400"/>
            </a:xfrm>
            <a:prstGeom prst="rect">
              <a:avLst/>
            </a:prstGeom>
            <a:solidFill>
              <a:srgbClr val="0C58D3"/>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Lorem ipsum dolor sit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amet nec at adipiscing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risus at dolor porta </a:t>
              </a:r>
              <a:endParaRPr sz="800">
                <a:solidFill>
                  <a:srgbClr val="FFFFFF"/>
                </a:solidFill>
                <a:latin typeface="Roboto"/>
                <a:ea typeface="Roboto"/>
                <a:cs typeface="Roboto"/>
                <a:sym typeface="Roboto"/>
              </a:endParaRPr>
            </a:p>
          </p:txBody>
        </p:sp>
        <p:sp>
          <p:nvSpPr>
            <p:cNvPr id="693" name="Google Shape;693;p37"/>
            <p:cNvSpPr/>
            <p:nvPr/>
          </p:nvSpPr>
          <p:spPr>
            <a:xfrm>
              <a:off x="943723" y="3783775"/>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335463" y="3783788"/>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695" name="Google Shape;695;p37"/>
            <p:cNvSpPr/>
            <p:nvPr/>
          </p:nvSpPr>
          <p:spPr>
            <a:xfrm>
              <a:off x="4354429" y="3783788"/>
              <a:ext cx="10071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rot="-2700000">
              <a:off x="4705031" y="4021667"/>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1632122" y="3783788"/>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7"/>
          <p:cNvSpPr/>
          <p:nvPr/>
        </p:nvSpPr>
        <p:spPr>
          <a:xfrm>
            <a:off x="1605379" y="1425300"/>
            <a:ext cx="1671300" cy="43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USA</a:t>
            </a:r>
            <a:endParaRPr sz="16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8"/>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CREDITS</a:t>
            </a:r>
            <a:endParaRPr/>
          </a:p>
        </p:txBody>
      </p:sp>
      <p:sp>
        <p:nvSpPr>
          <p:cNvPr id="704" name="Google Shape;704;p38"/>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000"/>
              <a:t>Special thanks to all the people who made and released these awesome resources for free:</a:t>
            </a:r>
            <a:endParaRPr sz="2000"/>
          </a:p>
          <a:p>
            <a:pPr indent="-355600" lvl="0" marL="457200" rtl="0" algn="l">
              <a:lnSpc>
                <a:spcPct val="115000"/>
              </a:lnSpc>
              <a:spcBef>
                <a:spcPts val="600"/>
              </a:spcBef>
              <a:spcAft>
                <a:spcPts val="0"/>
              </a:spcAft>
              <a:buSzPts val="2000"/>
              <a:buChar char="➢"/>
            </a:pPr>
            <a:r>
              <a:rPr lang="en" sz="2000"/>
              <a:t>Presentation template by </a:t>
            </a:r>
            <a:r>
              <a:rPr lang="en" sz="2000" u="sng">
                <a:solidFill>
                  <a:srgbClr val="8A9BA6"/>
                </a:solidFill>
                <a:hlinkClick r:id="rId3">
                  <a:extLst>
                    <a:ext uri="{A12FA001-AC4F-418D-AE19-62706E023703}">
                      <ahyp:hlinkClr val="tx"/>
                    </a:ext>
                  </a:extLst>
                </a:hlinkClick>
              </a:rPr>
              <a:t>SlidesCarnival</a:t>
            </a:r>
            <a:endParaRPr sz="2000">
              <a:solidFill>
                <a:srgbClr val="8A9BA6"/>
              </a:solidFill>
            </a:endParaRPr>
          </a:p>
          <a:p>
            <a:pPr indent="-355600" lvl="0" marL="457200" rtl="0" algn="l">
              <a:lnSpc>
                <a:spcPct val="115000"/>
              </a:lnSpc>
              <a:spcBef>
                <a:spcPts val="0"/>
              </a:spcBef>
              <a:spcAft>
                <a:spcPts val="0"/>
              </a:spcAft>
              <a:buSzPts val="2000"/>
              <a:buChar char="➢"/>
            </a:pPr>
            <a:r>
              <a:rPr lang="en" sz="2000"/>
              <a:t>Maps in slides 2, 6 and 9 from </a:t>
            </a:r>
            <a:r>
              <a:rPr lang="en" sz="2000" u="sng">
                <a:solidFill>
                  <a:srgbClr val="8A9BA6"/>
                </a:solidFill>
                <a:hlinkClick r:id="rId4">
                  <a:extLst>
                    <a:ext uri="{A12FA001-AC4F-418D-AE19-62706E023703}">
                      <ahyp:hlinkClr val="tx"/>
                    </a:ext>
                  </a:extLst>
                </a:hlinkClick>
              </a:rPr>
              <a:t>David Rumsey Map Collection</a:t>
            </a:r>
            <a:endParaRPr sz="2000">
              <a:solidFill>
                <a:srgbClr val="8A9BA6"/>
              </a:solidFill>
            </a:endParaRPr>
          </a:p>
          <a:p>
            <a:pPr indent="-355600" lvl="0" marL="457200" rtl="0" algn="l">
              <a:lnSpc>
                <a:spcPct val="115000"/>
              </a:lnSpc>
              <a:spcBef>
                <a:spcPts val="0"/>
              </a:spcBef>
              <a:spcAft>
                <a:spcPts val="0"/>
              </a:spcAft>
              <a:buSzPts val="2000"/>
              <a:buChar char="➢"/>
            </a:pPr>
            <a:r>
              <a:rPr lang="en" sz="2000"/>
              <a:t>Photographs by </a:t>
            </a:r>
            <a:r>
              <a:rPr lang="en" sz="2000" u="sng">
                <a:solidFill>
                  <a:srgbClr val="8A9BA6"/>
                </a:solidFill>
                <a:hlinkClick r:id="rId5">
                  <a:extLst>
                    <a:ext uri="{A12FA001-AC4F-418D-AE19-62706E023703}">
                      <ahyp:hlinkClr val="tx"/>
                    </a:ext>
                  </a:extLst>
                </a:hlinkClick>
              </a:rPr>
              <a:t>Unsplash</a:t>
            </a:r>
            <a:endParaRPr sz="2000">
              <a:solidFill>
                <a:srgbClr val="8A9BA6"/>
              </a:solidFill>
            </a:endParaRPr>
          </a:p>
        </p:txBody>
      </p:sp>
      <p:sp>
        <p:nvSpPr>
          <p:cNvPr id="705" name="Google Shape;705;p3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idx="1" type="body"/>
          </p:nvPr>
        </p:nvSpPr>
        <p:spPr>
          <a:xfrm>
            <a:off x="3009700" y="1187400"/>
            <a:ext cx="3124500" cy="31578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chemeClr val="dk1"/>
                </a:solidFill>
              </a:rPr>
              <a:t>Understanding the sources of interstate conflict has long been at the heart of the international relations literature…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Having access to datasets that record international conflict in a systematic way across time and space is crucial to the scientific study of these questions.</a:t>
            </a:r>
            <a:endParaRPr sz="1600">
              <a:solidFill>
                <a:srgbClr val="000000"/>
              </a:solidFill>
            </a:endParaRPr>
          </a:p>
          <a:p>
            <a:pPr indent="0" lvl="0" marL="0" rtl="0" algn="l">
              <a:lnSpc>
                <a:spcPct val="115000"/>
              </a:lnSpc>
              <a:spcBef>
                <a:spcPts val="0"/>
              </a:spcBef>
              <a:spcAft>
                <a:spcPts val="0"/>
              </a:spcAft>
              <a:buNone/>
            </a:pPr>
            <a:r>
              <a:t/>
            </a:r>
            <a:endParaRPr i="0" sz="1450">
              <a:solidFill>
                <a:srgbClr val="000000"/>
              </a:solidFill>
              <a:latin typeface="Times New Roman"/>
              <a:ea typeface="Times New Roman"/>
              <a:cs typeface="Times New Roman"/>
              <a:sym typeface="Times New Roman"/>
            </a:endParaRPr>
          </a:p>
        </p:txBody>
      </p:sp>
      <p:sp>
        <p:nvSpPr>
          <p:cNvPr id="192" name="Google Shape;192;p1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animEffect filter="fade" transition="in">
                                      <p:cBhvr>
                                        <p:cTn dur="1000"/>
                                        <p:tgtEl>
                                          <p:spTgt spid="1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idx="4294967295" type="ctrTitle"/>
          </p:nvPr>
        </p:nvSpPr>
        <p:spPr>
          <a:xfrm>
            <a:off x="1013375" y="1677600"/>
            <a:ext cx="43011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THE</a:t>
            </a:r>
            <a:r>
              <a:rPr lang="en" sz="6000"/>
              <a:t> CONCEPT</a:t>
            </a:r>
            <a:endParaRPr sz="6000"/>
          </a:p>
        </p:txBody>
      </p:sp>
      <p:sp>
        <p:nvSpPr>
          <p:cNvPr id="198" name="Google Shape;198;p1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 name="Google Shape;199;p17"/>
          <p:cNvSpPr txBox="1"/>
          <p:nvPr>
            <p:ph idx="4294967295" type="subTitle"/>
          </p:nvPr>
        </p:nvSpPr>
        <p:spPr>
          <a:xfrm>
            <a:off x="1013375" y="2820005"/>
            <a:ext cx="4301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100"/>
              <a:t>States behave in predictable ways.  Using carefully aggregated data and models, we can predict how they will act with great accuracy.</a:t>
            </a:r>
            <a:endParaRPr sz="2100"/>
          </a:p>
        </p:txBody>
      </p:sp>
      <p:pic>
        <p:nvPicPr>
          <p:cNvPr id="200" name="Google Shape;200;p17"/>
          <p:cNvPicPr preferRelativeResize="0"/>
          <p:nvPr/>
        </p:nvPicPr>
        <p:blipFill>
          <a:blip r:embed="rId3">
            <a:alphaModFix/>
          </a:blip>
          <a:stretch>
            <a:fillRect/>
          </a:stretch>
        </p:blipFill>
        <p:spPr>
          <a:xfrm rot="3407619">
            <a:off x="3978392" y="29909"/>
            <a:ext cx="4600668" cy="38376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B6D7A8"/>
                </a:solidFill>
              </a:rPr>
              <a:t>1.</a:t>
            </a:r>
            <a:endParaRPr>
              <a:solidFill>
                <a:srgbClr val="B6D7A8"/>
              </a:solidFill>
            </a:endParaRPr>
          </a:p>
          <a:p>
            <a:pPr indent="0" lvl="0" marL="0" rtl="0" algn="ctr">
              <a:spcBef>
                <a:spcPts val="0"/>
              </a:spcBef>
              <a:spcAft>
                <a:spcPts val="0"/>
              </a:spcAft>
              <a:buNone/>
            </a:pPr>
            <a:r>
              <a:rPr lang="en"/>
              <a:t>CoW: </a:t>
            </a:r>
            <a:endParaRPr/>
          </a:p>
          <a:p>
            <a:pPr indent="0" lvl="0" marL="0" rtl="0" algn="ctr">
              <a:spcBef>
                <a:spcPts val="0"/>
              </a:spcBef>
              <a:spcAft>
                <a:spcPts val="0"/>
              </a:spcAft>
              <a:buNone/>
            </a:pPr>
            <a:r>
              <a:rPr lang="en"/>
              <a:t>CORRELATES OF WAR</a:t>
            </a:r>
            <a:endParaRPr/>
          </a:p>
        </p:txBody>
      </p:sp>
      <p:sp>
        <p:nvSpPr>
          <p:cNvPr id="206" name="Google Shape;206;p18"/>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do we define as a MID?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idx="1" type="body"/>
          </p:nvPr>
        </p:nvSpPr>
        <p:spPr>
          <a:xfrm>
            <a:off x="1003200" y="1563725"/>
            <a:ext cx="33567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latin typeface="Frank Ruhl Libre Medium"/>
                <a:ea typeface="Frank Ruhl Libre Medium"/>
                <a:cs typeface="Frank Ruhl Libre Medium"/>
                <a:sym typeface="Frank Ruhl Libre Medium"/>
              </a:rPr>
              <a:t>Founded </a:t>
            </a:r>
            <a:r>
              <a:rPr lang="en"/>
              <a:t>in 1976 by J. David Singer, the CoW project now records interstate disputes from 1816-2014.  </a:t>
            </a:r>
            <a:endParaRPr/>
          </a:p>
        </p:txBody>
      </p:sp>
      <p:sp>
        <p:nvSpPr>
          <p:cNvPr id="212" name="Google Shape;212;p19"/>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HISTORY OF THE MIDS PROJECT</a:t>
            </a:r>
            <a:endParaRPr/>
          </a:p>
        </p:txBody>
      </p:sp>
      <p:sp>
        <p:nvSpPr>
          <p:cNvPr id="213" name="Google Shape;213;p1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4" name="Google Shape;214;p19"/>
          <p:cNvPicPr preferRelativeResize="0"/>
          <p:nvPr/>
        </p:nvPicPr>
        <p:blipFill>
          <a:blip r:embed="rId3">
            <a:alphaModFix/>
          </a:blip>
          <a:stretch>
            <a:fillRect/>
          </a:stretch>
        </p:blipFill>
        <p:spPr>
          <a:xfrm>
            <a:off x="5532150" y="1318475"/>
            <a:ext cx="2228850" cy="2857500"/>
          </a:xfrm>
          <a:prstGeom prst="rect">
            <a:avLst/>
          </a:prstGeom>
          <a:noFill/>
          <a:ln cap="flat" cmpd="sng" w="2857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pic>
      <p:sp>
        <p:nvSpPr>
          <p:cNvPr id="215" name="Google Shape;215;p19"/>
          <p:cNvSpPr txBox="1"/>
          <p:nvPr/>
        </p:nvSpPr>
        <p:spPr>
          <a:xfrm>
            <a:off x="896250" y="3079325"/>
            <a:ext cx="34638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2000">
                <a:solidFill>
                  <a:schemeClr val="dk1"/>
                </a:solidFill>
                <a:latin typeface="Frank Ruhl Libre"/>
                <a:ea typeface="Frank Ruhl Libre"/>
                <a:cs typeface="Frank Ruhl Libre"/>
                <a:sym typeface="Frank Ruhl Libre"/>
              </a:rPr>
              <a:t> This project uses the data from MID3 to MID5 (1993-2014).</a:t>
            </a:r>
            <a:endParaRPr>
              <a:latin typeface="Frank Ruhl Libre"/>
              <a:ea typeface="Frank Ruhl Libre"/>
              <a:cs typeface="Frank Ruhl Libre"/>
              <a:sym typeface="Frank Ruhl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type="title"/>
          </p:nvPr>
        </p:nvSpPr>
        <p:spPr>
          <a:xfrm>
            <a:off x="1003200" y="5411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THE MILITARY ACTION MUST BE...</a:t>
            </a:r>
            <a:endParaRPr/>
          </a:p>
        </p:txBody>
      </p:sp>
      <p:sp>
        <p:nvSpPr>
          <p:cNvPr id="221" name="Google Shape;221;p20"/>
          <p:cNvSpPr txBox="1"/>
          <p:nvPr>
            <p:ph idx="1" type="body"/>
          </p:nvPr>
        </p:nvSpPr>
        <p:spPr>
          <a:xfrm>
            <a:off x="1003200" y="1868525"/>
            <a:ext cx="6842700" cy="2760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Must be overt &amp; intentional.</a:t>
            </a:r>
            <a:endParaRPr/>
          </a:p>
          <a:p>
            <a:pPr indent="-381000" lvl="0" marL="457200" rtl="0" algn="l">
              <a:spcBef>
                <a:spcPts val="0"/>
              </a:spcBef>
              <a:spcAft>
                <a:spcPts val="0"/>
              </a:spcAft>
              <a:buSzPts val="2400"/>
              <a:buChar char="➢"/>
            </a:pPr>
            <a:r>
              <a:rPr lang="en"/>
              <a:t>Must be official military of different states on each side of the conflict.</a:t>
            </a:r>
            <a:endParaRPr/>
          </a:p>
          <a:p>
            <a:pPr indent="-381000" lvl="0" marL="457200" rtl="0" algn="l">
              <a:spcBef>
                <a:spcPts val="0"/>
              </a:spcBef>
              <a:spcAft>
                <a:spcPts val="0"/>
              </a:spcAft>
              <a:buSzPts val="2400"/>
              <a:buChar char="➢"/>
            </a:pPr>
            <a:r>
              <a:rPr lang="en"/>
              <a:t>Must be involuntary on behalf of the receiving party.</a:t>
            </a:r>
            <a:endParaRPr/>
          </a:p>
          <a:p>
            <a:pPr indent="0" lvl="0" marL="457200" rtl="0" algn="l">
              <a:spcBef>
                <a:spcPts val="600"/>
              </a:spcBef>
              <a:spcAft>
                <a:spcPts val="0"/>
              </a:spcAft>
              <a:buNone/>
            </a:pPr>
            <a:r>
              <a:t/>
            </a:r>
            <a:endParaRPr/>
          </a:p>
        </p:txBody>
      </p:sp>
      <p:sp>
        <p:nvSpPr>
          <p:cNvPr id="222" name="Google Shape;222;p2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1000"/>
                                        <p:tgtEl>
                                          <p:spTgt spid="2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1000"/>
                                        <p:tgtEl>
                                          <p:spTgt spid="2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Effect filter="fade" transition="in">
                                      <p:cBhvr>
                                        <p:cTn dur="1000"/>
                                        <p:tgtEl>
                                          <p:spTgt spid="2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Effect filter="fade" transition="in">
                                      <p:cBhvr>
                                        <p:cTn dur="1000"/>
                                        <p:tgtEl>
                                          <p:spTgt spid="2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1"/>
          <p:cNvSpPr txBox="1"/>
          <p:nvPr>
            <p:ph type="title"/>
          </p:nvPr>
        </p:nvSpPr>
        <p:spPr>
          <a:xfrm>
            <a:off x="796450" y="769775"/>
            <a:ext cx="3553500" cy="54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ADDITIONAL INFORMATION ON THE MID PROJECT</a:t>
            </a:r>
            <a:endParaRPr/>
          </a:p>
        </p:txBody>
      </p:sp>
      <p:sp>
        <p:nvSpPr>
          <p:cNvPr id="228" name="Google Shape;228;p21"/>
          <p:cNvSpPr txBox="1"/>
          <p:nvPr>
            <p:ph idx="1" type="body"/>
          </p:nvPr>
        </p:nvSpPr>
        <p:spPr>
          <a:xfrm>
            <a:off x="796450" y="1563725"/>
            <a:ext cx="3553500" cy="1209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Disputes vs. Incidents: </a:t>
            </a:r>
            <a:br>
              <a:rPr lang="en"/>
            </a:br>
            <a:r>
              <a:rPr i="1" lang="en" sz="1800"/>
              <a:t>Incidents are the components of disputes.  A dispute must be one or more incident.</a:t>
            </a:r>
            <a:endParaRPr i="1"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29" name="Google Shape;229;p2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0" name="Google Shape;230;p21"/>
          <p:cNvSpPr txBox="1"/>
          <p:nvPr>
            <p:ph idx="1" type="body"/>
          </p:nvPr>
        </p:nvSpPr>
        <p:spPr>
          <a:xfrm>
            <a:off x="796450" y="2782925"/>
            <a:ext cx="3553500" cy="1209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Side A vs. Side B:</a:t>
            </a:r>
            <a:r>
              <a:rPr b="1" lang="en"/>
              <a:t> </a:t>
            </a:r>
            <a:br>
              <a:rPr lang="en"/>
            </a:br>
            <a:r>
              <a:rPr i="1" lang="en" sz="1800"/>
              <a:t>Side A is the nation who engaged in the first overt military action - NOT a good indicator of who started it.</a:t>
            </a:r>
            <a:endParaRPr i="1"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B6D7A8"/>
                </a:solidFill>
              </a:rPr>
              <a:t>2</a:t>
            </a:r>
            <a:r>
              <a:rPr lang="en">
                <a:solidFill>
                  <a:srgbClr val="B6D7A8"/>
                </a:solidFill>
              </a:rPr>
              <a:t>.</a:t>
            </a:r>
            <a:endParaRPr>
              <a:solidFill>
                <a:srgbClr val="B6D7A8"/>
              </a:solidFill>
            </a:endParaRPr>
          </a:p>
          <a:p>
            <a:pPr indent="0" lvl="0" marL="0" rtl="0" algn="ctr">
              <a:spcBef>
                <a:spcPts val="0"/>
              </a:spcBef>
              <a:spcAft>
                <a:spcPts val="0"/>
              </a:spcAft>
              <a:buNone/>
            </a:pPr>
            <a:r>
              <a:rPr lang="en"/>
              <a:t>A BRIEF LOOK AT THE DATA</a:t>
            </a:r>
            <a:endParaRPr/>
          </a:p>
        </p:txBody>
      </p:sp>
      <p:sp>
        <p:nvSpPr>
          <p:cNvPr id="236" name="Google Shape;236;p22"/>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the nature of the MID dataset?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on template">
  <a:themeElements>
    <a:clrScheme name="Custom 347">
      <a:dk1>
        <a:srgbClr val="434343"/>
      </a:dk1>
      <a:lt1>
        <a:srgbClr val="FFFFFF"/>
      </a:lt1>
      <a:dk2>
        <a:srgbClr val="8A9BA6"/>
      </a:dk2>
      <a:lt2>
        <a:srgbClr val="D8DEE2"/>
      </a:lt2>
      <a:accent1>
        <a:srgbClr val="99BAB6"/>
      </a:accent1>
      <a:accent2>
        <a:srgbClr val="6B93A0"/>
      </a:accent2>
      <a:accent3>
        <a:srgbClr val="C0C99A"/>
      </a:accent3>
      <a:accent4>
        <a:srgbClr val="96B079"/>
      </a:accent4>
      <a:accent5>
        <a:srgbClr val="F3EDD7"/>
      </a:accent5>
      <a:accent6>
        <a:srgbClr val="C3B3A3"/>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